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notesMasterIdLst>
    <p:notesMasterId r:id="rId56"/>
  </p:notesMasterIdLst>
  <p:sldIdLst>
    <p:sldId id="256" r:id="rId2"/>
    <p:sldId id="478" r:id="rId3"/>
    <p:sldId id="378" r:id="rId4"/>
    <p:sldId id="379" r:id="rId5"/>
    <p:sldId id="380" r:id="rId6"/>
    <p:sldId id="383" r:id="rId7"/>
    <p:sldId id="445" r:id="rId8"/>
    <p:sldId id="457" r:id="rId9"/>
    <p:sldId id="458" r:id="rId10"/>
    <p:sldId id="459" r:id="rId11"/>
    <p:sldId id="460" r:id="rId12"/>
    <p:sldId id="469" r:id="rId13"/>
    <p:sldId id="455" r:id="rId14"/>
    <p:sldId id="448" r:id="rId15"/>
    <p:sldId id="470" r:id="rId16"/>
    <p:sldId id="479" r:id="rId17"/>
    <p:sldId id="471" r:id="rId18"/>
    <p:sldId id="447" r:id="rId19"/>
    <p:sldId id="446" r:id="rId20"/>
    <p:sldId id="451" r:id="rId21"/>
    <p:sldId id="452" r:id="rId22"/>
    <p:sldId id="453" r:id="rId23"/>
    <p:sldId id="454" r:id="rId24"/>
    <p:sldId id="467" r:id="rId25"/>
    <p:sldId id="444" r:id="rId26"/>
    <p:sldId id="449" r:id="rId27"/>
    <p:sldId id="450" r:id="rId28"/>
    <p:sldId id="385" r:id="rId29"/>
    <p:sldId id="432" r:id="rId30"/>
    <p:sldId id="430" r:id="rId31"/>
    <p:sldId id="431" r:id="rId32"/>
    <p:sldId id="435" r:id="rId33"/>
    <p:sldId id="472" r:id="rId34"/>
    <p:sldId id="473" r:id="rId35"/>
    <p:sldId id="474" r:id="rId36"/>
    <p:sldId id="475" r:id="rId37"/>
    <p:sldId id="476" r:id="rId38"/>
    <p:sldId id="477" r:id="rId39"/>
    <p:sldId id="420" r:id="rId40"/>
    <p:sldId id="436" r:id="rId41"/>
    <p:sldId id="438" r:id="rId42"/>
    <p:sldId id="423" r:id="rId43"/>
    <p:sldId id="443" r:id="rId44"/>
    <p:sldId id="426" r:id="rId45"/>
    <p:sldId id="439" r:id="rId46"/>
    <p:sldId id="440" r:id="rId47"/>
    <p:sldId id="461" r:id="rId48"/>
    <p:sldId id="462" r:id="rId49"/>
    <p:sldId id="464" r:id="rId50"/>
    <p:sldId id="465" r:id="rId51"/>
    <p:sldId id="466" r:id="rId52"/>
    <p:sldId id="441" r:id="rId53"/>
    <p:sldId id="429" r:id="rId54"/>
    <p:sldId id="43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4"/>
    <a:srgbClr val="870C1C"/>
    <a:srgbClr val="0080FF"/>
    <a:srgbClr val="FF0000"/>
    <a:srgbClr val="CCF4D6"/>
    <a:srgbClr val="F0CECD"/>
    <a:srgbClr val="B2ECE7"/>
    <a:srgbClr val="FA828D"/>
    <a:srgbClr val="700503"/>
    <a:srgbClr val="10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226"/>
    <p:restoredTop sz="93447" autoAdjust="0"/>
  </p:normalViewPr>
  <p:slideViewPr>
    <p:cSldViewPr snapToGrid="0" snapToObjects="1">
      <p:cViewPr varScale="1">
        <p:scale>
          <a:sx n="59" d="100"/>
          <a:sy n="59" d="100"/>
        </p:scale>
        <p:origin x="1132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5BEB-624C-7944-B04F-47802A4A37F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508D1-CDDD-6445-AC0B-42415DA4A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point will be it depends on the question.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www.ncbi.nlm.nih.gov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/articles/PMC2566243/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0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25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8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4AB1-161F-F442-B519-20982E782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07A98-BEFB-F045-BD05-CC78F4173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40A1B-5D45-104A-B2F7-220E1EDC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9FE2B-6658-D843-A48B-FF274741C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FE47F-D1A1-7D45-826F-4891BCD1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8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A15-1D5A-564E-9A5B-580AB7C4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17CA4-04F9-7C4F-97A1-E7C4E5439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E752-FC1D-504A-9EF9-13BB1AE9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5E249-A69D-7C49-B888-C3064386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8D370-1E7C-544C-9009-02FF7201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7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4E427-57E3-E042-B92B-9B2EC3999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D916B3-291C-9A41-BCA1-4DBC5EBCC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B11D-B316-C542-95FE-9A16F1FA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C74A5-F634-6348-847D-CFB1A855C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02DAE-C131-D543-A004-5EDCF743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2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6067-7A99-D84A-A24B-3F1C3659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B809-5B30-0647-A2E1-899CF0D5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E2FCA-0215-6B41-8E15-0DF284B1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A4625-8383-E64C-8CC7-422997942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931CE-B2BB-EB45-9B85-2FA223D8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27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FFB0-76A9-EE4B-B193-5E634760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3CF8E-8936-8C4B-89D5-00526645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820CF-2A5B-9241-B0EE-D4098EEC9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8B5C4-ED49-B44A-A2B7-83926F7A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CA49-7CC8-E841-A544-CA2BF451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13A62-8F22-D84F-B43B-062C86AA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2344-B423-6143-ADA0-D834F6CDF6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59556-1D79-5E4C-A6A3-A3286B7A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CBACC-7CA6-F444-A0D7-6D0C7327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A9AFC-D48C-BC4C-B6A8-83C9B002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1DA4F-924D-A64B-B031-E68C3606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5C4E-71D5-D247-9644-05BC6DD6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42E33-6279-F249-A597-782B3036C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896D8-4814-BA45-9C2D-A35B5DD0F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CA829-4433-AA47-A088-FF1471C89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A7E5C-F97A-DB49-955D-9E3659D00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EDB99-381C-964E-A6B7-A35FAAF0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DCA3-D30A-B645-809B-C570EEE35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13C0E6-0A17-4E4F-A3B4-414ABD5E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5956-ECD7-8D44-BCEE-D798B7F0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BECF4-C39B-8B45-A410-5B4EE2C33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3C415-A1D0-2647-8026-B1D65D87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E243C-1E84-0B45-AF02-4BA2F0AF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2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A4616-4A38-5144-94B4-92580107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453511-E071-1F4A-86FA-3E107D43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A0781-DD0B-9146-92E3-9CAFBDC42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8FE2-8846-CF43-A216-1F16A1CF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799E-1619-864A-9455-472FB9CE0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6A2AC-41A4-9F4C-ADB3-B99EBC1D2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1D92F-0F1A-7247-96C2-DF88CB3D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3AFC1-880F-1E4D-82C2-9C9492CF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6A13-7B77-F247-80F4-4895E479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D725-39E1-AA4D-AA67-6A09C40F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3A73D7-A356-684F-82B4-8D183A68E4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EB1656-711E-DC4F-B98B-FA07E269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A773C-BFC5-F046-AB2A-9EC540D4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A000A-4927-8B46-8BB7-A0B02D6A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2D8AA-CE5E-B44C-9EAF-27001422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8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82B4A7-B296-6642-8EFF-4171D51A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F1C6C-BCED-FD45-B900-F27B1EA61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C90FD-41B9-9D4C-A35B-40597211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4C86A-FCC4-8247-A7C0-BE0B89853347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D8178-8A5E-5A44-AAA6-58359A820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7F76B-7775-5E4C-9475-5DA973330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DC0C7-8280-634E-8460-7D03CC244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6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2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2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d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df"/><Relationship Id="rId4" Type="http://schemas.openxmlformats.org/officeDocument/2006/relationships/image" Target="../media/image5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d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df"/><Relationship Id="rId4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1B1B-6CB2-1A4C-8856-7614162EC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" y="0"/>
            <a:ext cx="8315960" cy="787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Model Selection and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C0104-CCF0-E140-9CEB-BB4740C26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080" y="5024650"/>
            <a:ext cx="8778240" cy="1355830"/>
          </a:xfrm>
        </p:spPr>
        <p:txBody>
          <a:bodyPr>
            <a:noAutofit/>
          </a:bodyPr>
          <a:lstStyle/>
          <a:p>
            <a:r>
              <a:rPr lang="en-US" sz="2000" dirty="0">
                <a:latin typeface="Helvetica" pitchFamily="2" charset="0"/>
              </a:rPr>
              <a:t>Christian Ranaivoson</a:t>
            </a:r>
          </a:p>
          <a:p>
            <a:r>
              <a:rPr lang="en-US" sz="2000" dirty="0">
                <a:latin typeface="Helvetica" pitchFamily="2" charset="0"/>
              </a:rPr>
              <a:t>E2M2 2025 Andasibe, Madagascar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1600" dirty="0">
                <a:latin typeface="Helvetica" pitchFamily="2" charset="0"/>
              </a:rPr>
              <a:t>University of Chicago, USA ; Association </a:t>
            </a:r>
            <a:r>
              <a:rPr lang="en-US" sz="1600" dirty="0" err="1">
                <a:latin typeface="Helvetica" pitchFamily="2" charset="0"/>
              </a:rPr>
              <a:t>Ekipa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Fanihy</a:t>
            </a:r>
            <a:r>
              <a:rPr lang="en-US" sz="1600" dirty="0">
                <a:latin typeface="Helvetica" pitchFamily="2" charset="0"/>
              </a:rPr>
              <a:t>; University of Antananarivo, Madagascar</a:t>
            </a:r>
          </a:p>
          <a:p>
            <a:r>
              <a:rPr lang="en-US" sz="1600" dirty="0">
                <a:latin typeface="Helvetica" pitchFamily="2" charset="0"/>
              </a:rPr>
              <a:t>Adapted from Cara Brook, Jessica Metcalf, Christian Ranaivoson E2M2 2022-2024.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02E75-28C7-5541-B340-4894350B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360" y="756921"/>
            <a:ext cx="3342640" cy="41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2FC4A3-E015-12C7-972C-C83A800E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3" y="862286"/>
            <a:ext cx="3220948" cy="2010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B5C6F-8A0C-372D-5455-ED688C6B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" y="2872627"/>
            <a:ext cx="6569221" cy="238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642E4-C92A-232B-1910-1A8D6CC7D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85" y="5313681"/>
            <a:ext cx="4791816" cy="1554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D524C-9A7C-48AC-3A1A-5259A90D7697}"/>
              </a:ext>
            </a:extLst>
          </p:cNvPr>
          <p:cNvSpPr txBox="1"/>
          <p:nvPr/>
        </p:nvSpPr>
        <p:spPr>
          <a:xfrm>
            <a:off x="109272" y="142240"/>
            <a:ext cx="378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likelihood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02B44-DA94-821F-CD18-1A3F4BC372B6}"/>
              </a:ext>
            </a:extLst>
          </p:cNvPr>
          <p:cNvSpPr txBox="1"/>
          <p:nvPr/>
        </p:nvSpPr>
        <p:spPr>
          <a:xfrm>
            <a:off x="2622680" y="1014991"/>
            <a:ext cx="20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f(x|</a:t>
            </a:r>
            <a:r>
              <a:rPr lang="el-GR" sz="2800" i="1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800" i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8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158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B4A4D9-D68B-CFEB-42F5-A1C4967A6F66}"/>
              </a:ext>
            </a:extLst>
          </p:cNvPr>
          <p:cNvSpPr txBox="1"/>
          <p:nvPr/>
        </p:nvSpPr>
        <p:spPr>
          <a:xfrm>
            <a:off x="109272" y="14224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198D4-4D9A-7C09-133C-D07CA7B21818}"/>
              </a:ext>
            </a:extLst>
          </p:cNvPr>
          <p:cNvSpPr txBox="1"/>
          <p:nvPr/>
        </p:nvSpPr>
        <p:spPr>
          <a:xfrm>
            <a:off x="133667" y="4379731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256C8-215D-69A9-ACF1-821A9A26441C}"/>
              </a:ext>
            </a:extLst>
          </p:cNvPr>
          <p:cNvSpPr txBox="1"/>
          <p:nvPr/>
        </p:nvSpPr>
        <p:spPr>
          <a:xfrm>
            <a:off x="213021" y="5189427"/>
            <a:ext cx="573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function :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dbinom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(x, size, prob, log=T)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2FAF8-BAF5-E7DA-4D2F-BA945572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593" y="1684654"/>
            <a:ext cx="2859740" cy="4004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F1A17-F05E-1C72-57C7-98676399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40" y="655331"/>
            <a:ext cx="1696688" cy="1026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69F3F-EBE9-3731-0D35-53D518D0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28" y="702461"/>
            <a:ext cx="1248412" cy="888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1E32DE-B36B-9BE2-7E2B-46E692881543}"/>
              </a:ext>
            </a:extLst>
          </p:cNvPr>
          <p:cNvSpPr txBox="1"/>
          <p:nvPr/>
        </p:nvSpPr>
        <p:spPr>
          <a:xfrm>
            <a:off x="864214" y="5976075"/>
            <a:ext cx="6853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 function :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dbinom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(8, 10, 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0.835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)  = 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?</a:t>
            </a:r>
            <a:endParaRPr lang="en-US" sz="2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56BADCE-A77A-8C15-0876-0067684CD11C}"/>
              </a:ext>
            </a:extLst>
          </p:cNvPr>
          <p:cNvSpPr/>
          <p:nvPr/>
        </p:nvSpPr>
        <p:spPr>
          <a:xfrm>
            <a:off x="213021" y="6093936"/>
            <a:ext cx="536893" cy="201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89B606-F912-84FE-5BA8-0509154F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565" y="1141089"/>
            <a:ext cx="3051583" cy="1341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C27147-8C3C-5731-493E-123125268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914" y="2759606"/>
            <a:ext cx="3202086" cy="960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5FDF2-6B73-B344-6720-82096CCBC655}"/>
              </a:ext>
            </a:extLst>
          </p:cNvPr>
          <p:cNvSpPr txBox="1"/>
          <p:nvPr/>
        </p:nvSpPr>
        <p:spPr>
          <a:xfrm>
            <a:off x="2465232" y="197529"/>
            <a:ext cx="2814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Vraisemblance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776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B4A4D9-D68B-CFEB-42F5-A1C4967A6F66}"/>
              </a:ext>
            </a:extLst>
          </p:cNvPr>
          <p:cNvSpPr txBox="1"/>
          <p:nvPr/>
        </p:nvSpPr>
        <p:spPr>
          <a:xfrm>
            <a:off x="109272" y="14224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198D4-4D9A-7C09-133C-D07CA7B21818}"/>
              </a:ext>
            </a:extLst>
          </p:cNvPr>
          <p:cNvSpPr txBox="1"/>
          <p:nvPr/>
        </p:nvSpPr>
        <p:spPr>
          <a:xfrm>
            <a:off x="133667" y="4379731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256C8-215D-69A9-ACF1-821A9A26441C}"/>
              </a:ext>
            </a:extLst>
          </p:cNvPr>
          <p:cNvSpPr txBox="1"/>
          <p:nvPr/>
        </p:nvSpPr>
        <p:spPr>
          <a:xfrm>
            <a:off x="213021" y="5189427"/>
            <a:ext cx="573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function :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dbinom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(x, size, prob, log=T)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2FAF8-BAF5-E7DA-4D2F-BA945572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593" y="1684654"/>
            <a:ext cx="2859740" cy="4004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F1A17-F05E-1C72-57C7-98676399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40" y="655331"/>
            <a:ext cx="1696688" cy="1026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469F3F-EBE9-3731-0D35-53D518D0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28" y="702461"/>
            <a:ext cx="1248412" cy="888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1E32DE-B36B-9BE2-7E2B-46E692881543}"/>
              </a:ext>
            </a:extLst>
          </p:cNvPr>
          <p:cNvSpPr txBox="1"/>
          <p:nvPr/>
        </p:nvSpPr>
        <p:spPr>
          <a:xfrm>
            <a:off x="864214" y="5976075"/>
            <a:ext cx="6853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 function :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dbinom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(8, 10, </a:t>
            </a:r>
            <a:r>
              <a:rPr lang="en-US" sz="2400" b="1" dirty="0">
                <a:solidFill>
                  <a:srgbClr val="000000"/>
                </a:solidFill>
                <a:latin typeface="Helvetica" panose="020B0604020202020204" pitchFamily="34" charset="0"/>
              </a:rPr>
              <a:t>0.835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)  = 0.289</a:t>
            </a:r>
            <a:endParaRPr lang="en-US" sz="2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56BADCE-A77A-8C15-0876-0067684CD11C}"/>
              </a:ext>
            </a:extLst>
          </p:cNvPr>
          <p:cNvSpPr/>
          <p:nvPr/>
        </p:nvSpPr>
        <p:spPr>
          <a:xfrm>
            <a:off x="213021" y="6093936"/>
            <a:ext cx="536893" cy="201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5FDF2-6B73-B344-6720-82096CCBC655}"/>
              </a:ext>
            </a:extLst>
          </p:cNvPr>
          <p:cNvSpPr txBox="1"/>
          <p:nvPr/>
        </p:nvSpPr>
        <p:spPr>
          <a:xfrm>
            <a:off x="2465232" y="197529"/>
            <a:ext cx="2814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Vraisemblance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6479EE-C856-C053-7CD6-80DDD4E46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565" y="1141089"/>
            <a:ext cx="3051583" cy="1341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03EB0-3907-105A-81C2-43B0A7170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914" y="2759606"/>
            <a:ext cx="3202086" cy="9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475751-D5A0-8049-64AF-678C773BC621}"/>
              </a:ext>
            </a:extLst>
          </p:cNvPr>
          <p:cNvSpPr txBox="1"/>
          <p:nvPr/>
        </p:nvSpPr>
        <p:spPr>
          <a:xfrm>
            <a:off x="111760" y="101600"/>
            <a:ext cx="4382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Optimization/maximization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FB6EF-7A66-B24A-C2CD-A432F124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6" y="837949"/>
            <a:ext cx="7925487" cy="5791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60B1A4-C8C1-FCBC-D838-A5E3236760DC}"/>
              </a:ext>
            </a:extLst>
          </p:cNvPr>
          <p:cNvSpPr txBox="1"/>
          <p:nvPr/>
        </p:nvSpPr>
        <p:spPr>
          <a:xfrm>
            <a:off x="235800" y="6198466"/>
            <a:ext cx="3473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Tanjona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Ramiadantsoa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B42AE-B579-3BB7-40AF-B763C5B9E96A}"/>
              </a:ext>
            </a:extLst>
          </p:cNvPr>
          <p:cNvSpPr txBox="1"/>
          <p:nvPr/>
        </p:nvSpPr>
        <p:spPr>
          <a:xfrm>
            <a:off x="111760" y="101600"/>
            <a:ext cx="4382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Optimization/maximization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CB40A7-95DA-C497-6454-385CDE04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25" y="624820"/>
            <a:ext cx="7275932" cy="52881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1B7C7C-A3FB-43A5-EB36-7120DE352667}"/>
              </a:ext>
            </a:extLst>
          </p:cNvPr>
          <p:cNvSpPr txBox="1">
            <a:spLocks/>
          </p:cNvSpPr>
          <p:nvPr/>
        </p:nvSpPr>
        <p:spPr>
          <a:xfrm>
            <a:off x="498994" y="5912969"/>
            <a:ext cx="8299566" cy="9199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 function ‘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can be used to find minimum/maximum.</a:t>
            </a:r>
          </a:p>
        </p:txBody>
      </p:sp>
    </p:spTree>
    <p:extLst>
      <p:ext uri="{BB962C8B-B14F-4D97-AF65-F5344CB8AC3E}">
        <p14:creationId xmlns:p14="http://schemas.microsoft.com/office/powerpoint/2010/main" val="34802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3F2269-912D-2388-64FB-EC94943C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37" y="338328"/>
            <a:ext cx="8075271" cy="6501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5BC9C9-7681-20A3-6E38-F7938E86A3B9}"/>
              </a:ext>
            </a:extLst>
          </p:cNvPr>
          <p:cNvSpPr txBox="1"/>
          <p:nvPr/>
        </p:nvSpPr>
        <p:spPr>
          <a:xfrm rot="16200000">
            <a:off x="-1075275" y="3213556"/>
            <a:ext cx="302480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dirty="0"/>
              <a:t>Number of match played</a:t>
            </a:r>
            <a:endParaRPr lang="LID4096" sz="2200" dirty="0"/>
          </a:p>
        </p:txBody>
      </p:sp>
    </p:spTree>
    <p:extLst>
      <p:ext uri="{BB962C8B-B14F-4D97-AF65-F5344CB8AC3E}">
        <p14:creationId xmlns:p14="http://schemas.microsoft.com/office/powerpoint/2010/main" val="373712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EC854F-C471-0173-7C1A-42A7A19C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9" y="33233"/>
            <a:ext cx="8919221" cy="67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9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8C59E-4FC8-0A5E-B693-3EDB1D22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4" y="64009"/>
            <a:ext cx="4479590" cy="36065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DF331DD-76EF-6BCD-A06A-B4AB76F3C5BC}"/>
              </a:ext>
            </a:extLst>
          </p:cNvPr>
          <p:cNvGrpSpPr/>
          <p:nvPr/>
        </p:nvGrpSpPr>
        <p:grpSpPr>
          <a:xfrm>
            <a:off x="640080" y="193967"/>
            <a:ext cx="8410240" cy="6664033"/>
            <a:chOff x="609600" y="193967"/>
            <a:chExt cx="8410240" cy="6664033"/>
          </a:xfrm>
        </p:grpSpPr>
        <p:pic>
          <p:nvPicPr>
            <p:cNvPr id="8" name="Picture 7" descr="A graph with numbers and lines&#10;&#10;Description automatically generated">
              <a:extLst>
                <a:ext uri="{FF2B5EF4-FFF2-40B4-BE49-F238E27FC236}">
                  <a16:creationId xmlns:a16="http://schemas.microsoft.com/office/drawing/2014/main" id="{B0B535EC-094E-C067-A222-B3F670651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3663086"/>
              <a:ext cx="7153656" cy="3194914"/>
            </a:xfrm>
            <a:prstGeom prst="rect">
              <a:avLst/>
            </a:prstGeom>
          </p:spPr>
        </p:pic>
        <p:pic>
          <p:nvPicPr>
            <p:cNvPr id="12" name="Picture 11" descr="A graph with red lines&#10;&#10;Description automatically generated">
              <a:extLst>
                <a:ext uri="{FF2B5EF4-FFF2-40B4-BE49-F238E27FC236}">
                  <a16:creationId xmlns:a16="http://schemas.microsoft.com/office/drawing/2014/main" id="{51D3A523-2230-808B-B2E7-C9DBF3467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0250" y="193967"/>
              <a:ext cx="4479590" cy="347654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77500B-E9E7-9407-1D05-38F0D6893EDB}"/>
              </a:ext>
            </a:extLst>
          </p:cNvPr>
          <p:cNvSpPr txBox="1"/>
          <p:nvPr/>
        </p:nvSpPr>
        <p:spPr>
          <a:xfrm rot="16200000">
            <a:off x="-955646" y="1693209"/>
            <a:ext cx="22498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Number of match played</a:t>
            </a:r>
            <a:endParaRPr lang="LID4096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0CCC62-6B2C-6453-BE05-2B795531DA3F}"/>
              </a:ext>
            </a:extLst>
          </p:cNvPr>
          <p:cNvSpPr txBox="1"/>
          <p:nvPr/>
        </p:nvSpPr>
        <p:spPr>
          <a:xfrm rot="16200000">
            <a:off x="3477133" y="1431249"/>
            <a:ext cx="224984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Number of match played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0667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E641CC-8322-F3E2-5FAA-10CC7DB6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2" y="640080"/>
            <a:ext cx="3132729" cy="5870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DB44A-D0D8-4E18-0F79-FD263360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036201"/>
            <a:ext cx="2868028" cy="5567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3C8E2-345F-2CBC-0BF3-4AFC481BE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094" y="3187674"/>
            <a:ext cx="2304457" cy="14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2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685AD8-F062-34AA-EBA4-6693E4BA62D1}"/>
              </a:ext>
            </a:extLst>
          </p:cNvPr>
          <p:cNvSpPr txBox="1"/>
          <p:nvPr/>
        </p:nvSpPr>
        <p:spPr>
          <a:xfrm>
            <a:off x="91440" y="145534"/>
            <a:ext cx="279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3E10A-712F-05AA-ECCD-633DA2E7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249680"/>
            <a:ext cx="6098199" cy="5371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388AD5-EA8F-F51B-A2B2-4BD58D405BC1}"/>
              </a:ext>
            </a:extLst>
          </p:cNvPr>
          <p:cNvSpPr txBox="1"/>
          <p:nvPr/>
        </p:nvSpPr>
        <p:spPr>
          <a:xfrm>
            <a:off x="239123" y="6097807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2K</a:t>
            </a:r>
          </a:p>
        </p:txBody>
      </p:sp>
    </p:spTree>
    <p:extLst>
      <p:ext uri="{BB962C8B-B14F-4D97-AF65-F5344CB8AC3E}">
        <p14:creationId xmlns:p14="http://schemas.microsoft.com/office/powerpoint/2010/main" val="239441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73CA6-F33D-63C8-D330-32B94F8BB74E}"/>
              </a:ext>
            </a:extLst>
          </p:cNvPr>
          <p:cNvSpPr txBox="1"/>
          <p:nvPr/>
        </p:nvSpPr>
        <p:spPr>
          <a:xfrm>
            <a:off x="243840" y="219948"/>
            <a:ext cx="30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Goals of the lecture</a:t>
            </a:r>
            <a:endParaRPr lang="LID4096" sz="2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785FC-DED2-56B7-2712-926943B74F28}"/>
              </a:ext>
            </a:extLst>
          </p:cNvPr>
          <p:cNvSpPr txBox="1"/>
          <p:nvPr/>
        </p:nvSpPr>
        <p:spPr>
          <a:xfrm>
            <a:off x="386080" y="1656080"/>
            <a:ext cx="8052012" cy="3149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FontTx/>
              <a:buChar char="-"/>
            </a:pPr>
            <a:r>
              <a:rPr lang="en-US" sz="2800" dirty="0"/>
              <a:t>Introduction to model selection</a:t>
            </a:r>
          </a:p>
          <a:p>
            <a:pPr marL="457200" indent="-457200">
              <a:lnSpc>
                <a:spcPct val="250000"/>
              </a:lnSpc>
              <a:buFontTx/>
              <a:buChar char="-"/>
            </a:pPr>
            <a:r>
              <a:rPr lang="en-US" sz="2800" dirty="0"/>
              <a:t>Be familiar with common measures of model fit</a:t>
            </a:r>
          </a:p>
          <a:p>
            <a:pPr marL="457200" indent="-457200">
              <a:lnSpc>
                <a:spcPct val="250000"/>
              </a:lnSpc>
              <a:buFontTx/>
              <a:buChar char="-"/>
            </a:pPr>
            <a:r>
              <a:rPr lang="en-US" sz="2800" dirty="0"/>
              <a:t>Tutorial on how to do it in practice (Real example)  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3699975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8C5E6F-7F0C-B0F9-2338-B7051FCA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09" y="1127760"/>
            <a:ext cx="7576981" cy="573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80991-77D4-3A18-D4A4-5569D1C53229}"/>
              </a:ext>
            </a:extLst>
          </p:cNvPr>
          <p:cNvSpPr txBox="1"/>
          <p:nvPr/>
        </p:nvSpPr>
        <p:spPr>
          <a:xfrm>
            <a:off x="91440" y="145534"/>
            <a:ext cx="279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78750-C951-F40C-E71E-1B244E86120C}"/>
              </a:ext>
            </a:extLst>
          </p:cNvPr>
          <p:cNvSpPr txBox="1"/>
          <p:nvPr/>
        </p:nvSpPr>
        <p:spPr>
          <a:xfrm>
            <a:off x="239123" y="6097807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3K</a:t>
            </a:r>
          </a:p>
        </p:txBody>
      </p:sp>
    </p:spTree>
    <p:extLst>
      <p:ext uri="{BB962C8B-B14F-4D97-AF65-F5344CB8AC3E}">
        <p14:creationId xmlns:p14="http://schemas.microsoft.com/office/powerpoint/2010/main" val="413888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EF3B95-34DF-7189-D8B1-8CD3960D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995680"/>
            <a:ext cx="7097167" cy="5862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70A7FA-836B-965C-7715-2487D8316DAA}"/>
              </a:ext>
            </a:extLst>
          </p:cNvPr>
          <p:cNvSpPr txBox="1"/>
          <p:nvPr/>
        </p:nvSpPr>
        <p:spPr>
          <a:xfrm>
            <a:off x="91440" y="145534"/>
            <a:ext cx="279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449F9-C195-BE55-492B-B1CDAEFECA3E}"/>
              </a:ext>
            </a:extLst>
          </p:cNvPr>
          <p:cNvSpPr txBox="1"/>
          <p:nvPr/>
        </p:nvSpPr>
        <p:spPr>
          <a:xfrm>
            <a:off x="239123" y="6097807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4K</a:t>
            </a:r>
          </a:p>
        </p:txBody>
      </p:sp>
    </p:spTree>
    <p:extLst>
      <p:ext uri="{BB962C8B-B14F-4D97-AF65-F5344CB8AC3E}">
        <p14:creationId xmlns:p14="http://schemas.microsoft.com/office/powerpoint/2010/main" val="2716205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EF09E-4422-3C07-718A-E1D9D6F1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965200"/>
            <a:ext cx="6891537" cy="5882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0C3B1-56B4-E47A-3FB1-FC4B464B6262}"/>
              </a:ext>
            </a:extLst>
          </p:cNvPr>
          <p:cNvSpPr txBox="1"/>
          <p:nvPr/>
        </p:nvSpPr>
        <p:spPr>
          <a:xfrm>
            <a:off x="91440" y="145534"/>
            <a:ext cx="279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4980C8-0C08-9350-99E9-FC115506219E}"/>
              </a:ext>
            </a:extLst>
          </p:cNvPr>
          <p:cNvSpPr txBox="1"/>
          <p:nvPr/>
        </p:nvSpPr>
        <p:spPr>
          <a:xfrm>
            <a:off x="239123" y="6097807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5K</a:t>
            </a:r>
          </a:p>
        </p:txBody>
      </p:sp>
    </p:spTree>
    <p:extLst>
      <p:ext uri="{BB962C8B-B14F-4D97-AF65-F5344CB8AC3E}">
        <p14:creationId xmlns:p14="http://schemas.microsoft.com/office/powerpoint/2010/main" val="3903392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19DE44-0EE3-D305-8A02-53F0C09D448C}"/>
              </a:ext>
            </a:extLst>
          </p:cNvPr>
          <p:cNvSpPr txBox="1"/>
          <p:nvPr/>
        </p:nvSpPr>
        <p:spPr>
          <a:xfrm>
            <a:off x="91440" y="145534"/>
            <a:ext cx="279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1A667-60B7-4F6C-A7BC-469CFC18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04" y="1036339"/>
            <a:ext cx="7378191" cy="56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49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14581-8E19-8CA3-7141-0BEF474A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1046480"/>
            <a:ext cx="7015480" cy="5549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9DE44-0EE3-D305-8A02-53F0C09D448C}"/>
              </a:ext>
            </a:extLst>
          </p:cNvPr>
          <p:cNvSpPr txBox="1"/>
          <p:nvPr/>
        </p:nvSpPr>
        <p:spPr>
          <a:xfrm>
            <a:off x="91440" y="145534"/>
            <a:ext cx="279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</p:spTree>
    <p:extLst>
      <p:ext uri="{BB962C8B-B14F-4D97-AF65-F5344CB8AC3E}">
        <p14:creationId xmlns:p14="http://schemas.microsoft.com/office/powerpoint/2010/main" val="146899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44679-82A3-7729-0C15-9CF00D58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0" y="1320800"/>
            <a:ext cx="2812073" cy="4177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EB91F-5F4A-4D72-90EB-1A4C9F50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253" y="1320799"/>
            <a:ext cx="3070860" cy="4167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40690-9B10-175B-88CC-A567721D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755" y="1331301"/>
            <a:ext cx="2897066" cy="4167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6324A-0F93-9FB0-B9DA-7FE1979E4541}"/>
              </a:ext>
            </a:extLst>
          </p:cNvPr>
          <p:cNvSpPr txBox="1"/>
          <p:nvPr/>
        </p:nvSpPr>
        <p:spPr>
          <a:xfrm>
            <a:off x="2854960" y="286137"/>
            <a:ext cx="40350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to choose?</a:t>
            </a:r>
          </a:p>
        </p:txBody>
      </p:sp>
    </p:spTree>
    <p:extLst>
      <p:ext uri="{BB962C8B-B14F-4D97-AF65-F5344CB8AC3E}">
        <p14:creationId xmlns:p14="http://schemas.microsoft.com/office/powerpoint/2010/main" val="107760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D1ADD-5C21-7E65-8FC8-59CEEA73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6" y="1356360"/>
            <a:ext cx="5328587" cy="3061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7B5B7-B734-0F05-88C2-D849AD2324CF}"/>
              </a:ext>
            </a:extLst>
          </p:cNvPr>
          <p:cNvSpPr txBox="1"/>
          <p:nvPr/>
        </p:nvSpPr>
        <p:spPr>
          <a:xfrm>
            <a:off x="109272" y="142240"/>
            <a:ext cx="3327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Least square AIC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2F0D2-14CB-13F5-3494-E1EDB923FA40}"/>
              </a:ext>
            </a:extLst>
          </p:cNvPr>
          <p:cNvSpPr txBox="1"/>
          <p:nvPr/>
        </p:nvSpPr>
        <p:spPr>
          <a:xfrm flipH="1">
            <a:off x="2148837" y="6157555"/>
            <a:ext cx="504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smaller the AIC the better</a:t>
            </a:r>
          </a:p>
        </p:txBody>
      </p:sp>
    </p:spTree>
    <p:extLst>
      <p:ext uri="{BB962C8B-B14F-4D97-AF65-F5344CB8AC3E}">
        <p14:creationId xmlns:p14="http://schemas.microsoft.com/office/powerpoint/2010/main" val="427993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78B19-5D6D-543E-8AD7-FCCD268BF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1" y="1516841"/>
            <a:ext cx="5007416" cy="287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4B90C-4138-FF9B-0602-DB95D1ED5432}"/>
              </a:ext>
            </a:extLst>
          </p:cNvPr>
          <p:cNvSpPr txBox="1"/>
          <p:nvPr/>
        </p:nvSpPr>
        <p:spPr>
          <a:xfrm>
            <a:off x="109272" y="142240"/>
            <a:ext cx="3327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Least square AIC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3A9937-E2BB-5DE8-CDD9-7AC8D02338B6}"/>
              </a:ext>
            </a:extLst>
          </p:cNvPr>
          <p:cNvSpPr/>
          <p:nvPr/>
        </p:nvSpPr>
        <p:spPr>
          <a:xfrm>
            <a:off x="5559552" y="1894378"/>
            <a:ext cx="667512" cy="6594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45424F-F0E1-ED1F-0DF6-BE3B304A5D96}"/>
              </a:ext>
            </a:extLst>
          </p:cNvPr>
          <p:cNvSpPr txBox="1"/>
          <p:nvPr/>
        </p:nvSpPr>
        <p:spPr>
          <a:xfrm flipH="1">
            <a:off x="2148837" y="6259155"/>
            <a:ext cx="5044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smaller the AIC the better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B40631-0419-1684-F45B-1BC0ED262710}"/>
              </a:ext>
            </a:extLst>
          </p:cNvPr>
          <p:cNvSpPr txBox="1"/>
          <p:nvPr/>
        </p:nvSpPr>
        <p:spPr>
          <a:xfrm>
            <a:off x="3850640" y="878860"/>
            <a:ext cx="499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parameter is not always good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831789-777D-1B04-1B71-4254753CF626}"/>
              </a:ext>
            </a:extLst>
          </p:cNvPr>
          <p:cNvCxnSpPr>
            <a:cxnSpLocks/>
          </p:cNvCxnSpPr>
          <p:nvPr/>
        </p:nvCxnSpPr>
        <p:spPr>
          <a:xfrm flipH="1">
            <a:off x="6153912" y="1424653"/>
            <a:ext cx="572008" cy="37753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EA177FD-AFDE-B160-84FE-96687FA2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37" y="5000751"/>
            <a:ext cx="3727642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42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E4B3-1E35-064F-899D-2DC0881C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9341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An example of model selection:</a:t>
            </a:r>
            <a:br>
              <a:rPr lang="en-US" sz="3100" dirty="0"/>
            </a:br>
            <a:r>
              <a:rPr lang="en-US" sz="3100" i="1" dirty="0"/>
              <a:t> Bartonella spp. </a:t>
            </a:r>
            <a:r>
              <a:rPr lang="en-US" sz="3100" dirty="0"/>
              <a:t>in Madagascar rats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3C846B-204B-E744-98C9-9C6525427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951"/>
          <a:stretch/>
        </p:blipFill>
        <p:spPr>
          <a:xfrm>
            <a:off x="0" y="1793410"/>
            <a:ext cx="9144000" cy="35683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70FD61-DBFD-7843-B00B-1A21FFFA6FEA}"/>
              </a:ext>
            </a:extLst>
          </p:cNvPr>
          <p:cNvSpPr/>
          <p:nvPr/>
        </p:nvSpPr>
        <p:spPr>
          <a:xfrm>
            <a:off x="299260" y="4821382"/>
            <a:ext cx="1263535" cy="266006"/>
          </a:xfrm>
          <a:prstGeom prst="rect">
            <a:avLst/>
          </a:prstGeom>
          <a:solidFill>
            <a:srgbClr val="FFFF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7500B-B89B-1B4C-A39E-EDF110CD5865}"/>
              </a:ext>
            </a:extLst>
          </p:cNvPr>
          <p:cNvSpPr/>
          <p:nvPr/>
        </p:nvSpPr>
        <p:spPr>
          <a:xfrm>
            <a:off x="3676998" y="4821382"/>
            <a:ext cx="2324793" cy="266006"/>
          </a:xfrm>
          <a:prstGeom prst="rect">
            <a:avLst/>
          </a:prstGeom>
          <a:solidFill>
            <a:srgbClr val="FFFF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7FDCA-7710-9C4A-96ED-63D2CF891848}"/>
              </a:ext>
            </a:extLst>
          </p:cNvPr>
          <p:cNvSpPr/>
          <p:nvPr/>
        </p:nvSpPr>
        <p:spPr>
          <a:xfrm>
            <a:off x="2000598" y="5040282"/>
            <a:ext cx="1873135" cy="266006"/>
          </a:xfrm>
          <a:prstGeom prst="rect">
            <a:avLst/>
          </a:prstGeom>
          <a:solidFill>
            <a:srgbClr val="FFFF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2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7D54-FEFC-EC40-A725-7F1BDC73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62" y="145882"/>
            <a:ext cx="7886700" cy="631568"/>
          </a:xfrm>
        </p:spPr>
        <p:txBody>
          <a:bodyPr/>
          <a:lstStyle/>
          <a:p>
            <a:r>
              <a:rPr lang="en-US" i="1" dirty="0"/>
              <a:t>Bartonella </a:t>
            </a:r>
            <a:r>
              <a:rPr lang="en-US" dirty="0"/>
              <a:t>spp. 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A8BB8-9C2D-4A4B-B3B9-85CCAEF37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178" y="777450"/>
            <a:ext cx="7886700" cy="2194350"/>
          </a:xfrm>
        </p:spPr>
        <p:txBody>
          <a:bodyPr/>
          <a:lstStyle/>
          <a:p>
            <a:r>
              <a:rPr lang="en-US" dirty="0"/>
              <a:t>Persistent erythrocytic bacteria that are sometimes zoonotic</a:t>
            </a:r>
          </a:p>
          <a:p>
            <a:r>
              <a:rPr lang="en-US" dirty="0"/>
              <a:t>Vectored by ticks, fleas, sand flies, mosquitoes</a:t>
            </a:r>
          </a:p>
          <a:p>
            <a:r>
              <a:rPr lang="en-US" dirty="0"/>
              <a:t>Some species infect humans</a:t>
            </a:r>
          </a:p>
          <a:p>
            <a:pPr lvl="1"/>
            <a:r>
              <a:rPr lang="en-US" i="1" dirty="0"/>
              <a:t>Bartonella bacilliformis</a:t>
            </a:r>
            <a:r>
              <a:rPr lang="en-US" dirty="0"/>
              <a:t> = Carrion’s disease</a:t>
            </a:r>
          </a:p>
          <a:p>
            <a:pPr lvl="1"/>
            <a:r>
              <a:rPr lang="en-US" i="1" dirty="0"/>
              <a:t>Bartonella </a:t>
            </a:r>
            <a:r>
              <a:rPr lang="en-US" i="1" dirty="0" err="1"/>
              <a:t>henselae</a:t>
            </a:r>
            <a:r>
              <a:rPr lang="en-US" i="1" dirty="0"/>
              <a:t> </a:t>
            </a:r>
            <a:r>
              <a:rPr lang="en-US" dirty="0"/>
              <a:t>= cat scratch fever</a:t>
            </a:r>
          </a:p>
          <a:p>
            <a:pPr lvl="1"/>
            <a:r>
              <a:rPr lang="en-US" i="1" dirty="0"/>
              <a:t>Bartonella </a:t>
            </a:r>
            <a:r>
              <a:rPr lang="en-US" i="1" dirty="0" err="1"/>
              <a:t>quintana</a:t>
            </a:r>
            <a:r>
              <a:rPr lang="en-US" i="1" dirty="0"/>
              <a:t> </a:t>
            </a:r>
            <a:r>
              <a:rPr lang="en-US" dirty="0"/>
              <a:t>= trench fever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4118F3-F057-AE1F-67B7-E69F4306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28" y="2782207"/>
            <a:ext cx="4901184" cy="40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104B-5B96-8C66-2A1A-E19134FAC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4080068"/>
            <a:ext cx="7474013" cy="2750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68F557-4764-262B-048C-B37C87DE0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516" y="472637"/>
            <a:ext cx="3458604" cy="3450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3B3F6E-A81C-C841-98D3-B6A5F2172054}"/>
              </a:ext>
            </a:extLst>
          </p:cNvPr>
          <p:cNvSpPr/>
          <p:nvPr/>
        </p:nvSpPr>
        <p:spPr>
          <a:xfrm>
            <a:off x="2396552" y="246141"/>
            <a:ext cx="432682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400" dirty="0">
                <a:solidFill>
                  <a:srgbClr val="FF3A37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Which model is best?</a:t>
            </a:r>
          </a:p>
        </p:txBody>
      </p:sp>
    </p:spTree>
    <p:extLst>
      <p:ext uri="{BB962C8B-B14F-4D97-AF65-F5344CB8AC3E}">
        <p14:creationId xmlns:p14="http://schemas.microsoft.com/office/powerpoint/2010/main" val="215354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5A6EE92-84DA-C944-8BD8-49804273DFC3}"/>
              </a:ext>
            </a:extLst>
          </p:cNvPr>
          <p:cNvSpPr txBox="1">
            <a:spLocks/>
          </p:cNvSpPr>
          <p:nvPr/>
        </p:nvSpPr>
        <p:spPr>
          <a:xfrm>
            <a:off x="436626" y="19393"/>
            <a:ext cx="8039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We first collected samples from rats from two sites in Madagascar. </a:t>
            </a:r>
            <a:endParaRPr lang="en-US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522468-B8D7-7640-9D3F-D57733179386}"/>
              </a:ext>
            </a:extLst>
          </p:cNvPr>
          <p:cNvGrpSpPr/>
          <p:nvPr/>
        </p:nvGrpSpPr>
        <p:grpSpPr>
          <a:xfrm>
            <a:off x="0" y="1410980"/>
            <a:ext cx="9144000" cy="4578340"/>
            <a:chOff x="0" y="1959620"/>
            <a:chExt cx="9144000" cy="43808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2F80F6-EEB6-1F4B-A927-A0116CBD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959620"/>
              <a:ext cx="9144000" cy="438085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DC2FFA-EF78-DC41-821F-E3BE767E0D33}"/>
                </a:ext>
              </a:extLst>
            </p:cNvPr>
            <p:cNvSpPr/>
            <p:nvPr/>
          </p:nvSpPr>
          <p:spPr>
            <a:xfrm>
              <a:off x="628650" y="2044931"/>
              <a:ext cx="518506" cy="498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85381F-60E7-7B43-B726-55BAC1A34DA3}"/>
                </a:ext>
              </a:extLst>
            </p:cNvPr>
            <p:cNvSpPr/>
            <p:nvPr/>
          </p:nvSpPr>
          <p:spPr>
            <a:xfrm>
              <a:off x="2842608" y="2009495"/>
              <a:ext cx="518506" cy="498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04C496-D69E-E599-C523-24EC8812FEA5}"/>
              </a:ext>
            </a:extLst>
          </p:cNvPr>
          <p:cNvSpPr txBox="1"/>
          <p:nvPr/>
        </p:nvSpPr>
        <p:spPr>
          <a:xfrm>
            <a:off x="5278133" y="6320520"/>
            <a:ext cx="1680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(Ricker 1979)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2092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C802-845B-8149-81BE-9CCC12856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"/>
            <a:ext cx="9143999" cy="1325563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Statistically, we demonstrated an association between genotypes of </a:t>
            </a:r>
            <a:r>
              <a:rPr lang="en-US" sz="2700" i="1" dirty="0"/>
              <a:t>Bartonella </a:t>
            </a:r>
            <a:r>
              <a:rPr lang="en-US" sz="2700" dirty="0"/>
              <a:t>spp. found in rats and their ectoparasites.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97A1-A05E-044D-A17C-65149A5C7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103015"/>
            <a:ext cx="7884160" cy="552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399BCD-05CB-C445-A680-FDEEE070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54" y="798511"/>
            <a:ext cx="606829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Then, we asked: </a:t>
            </a:r>
            <a:br>
              <a:rPr lang="en-US" dirty="0"/>
            </a:br>
            <a:r>
              <a:rPr lang="en-US" i="1" dirty="0"/>
              <a:t>How does the rate of becoming infected vary with 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D14E9-09B0-053A-FD88-08BCF716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06" y="2218135"/>
            <a:ext cx="4248187" cy="453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84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AFF6A-61C0-F1BD-69BD-CC28C246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21" y="721360"/>
            <a:ext cx="5889358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5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CD0239-265D-70BB-471F-DF76146B9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34" y="734030"/>
            <a:ext cx="5870331" cy="55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3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226EA-6DA7-0F3A-28AC-0F95C1DFA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43" y="721360"/>
            <a:ext cx="5900113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00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99392-7349-D122-9432-CF6376BC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90" y="708900"/>
            <a:ext cx="5821619" cy="546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4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ABAAE9-D4EF-360C-7EE1-5E669DF9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706074"/>
            <a:ext cx="5801360" cy="54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38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46527-B677-6155-624B-DD09878E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116" y="1960880"/>
            <a:ext cx="5964670" cy="4348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A679C-BA66-536D-1F11-2DA0189F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994" y="2675103"/>
            <a:ext cx="3538006" cy="2730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DBD3A-9ADE-01A5-8BF1-1546B7C9F800}"/>
              </a:ext>
            </a:extLst>
          </p:cNvPr>
          <p:cNvSpPr txBox="1"/>
          <p:nvPr/>
        </p:nvSpPr>
        <p:spPr>
          <a:xfrm>
            <a:off x="223520" y="230108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Simple SI model</a:t>
            </a:r>
            <a:endParaRPr lang="LID4096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E7C78-00BD-29E0-8E91-7EB617430A86}"/>
              </a:ext>
            </a:extLst>
          </p:cNvPr>
          <p:cNvSpPr txBox="1"/>
          <p:nvPr/>
        </p:nvSpPr>
        <p:spPr>
          <a:xfrm>
            <a:off x="2385106" y="1220261"/>
            <a:ext cx="590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N</a:t>
            </a:r>
            <a:endParaRPr lang="LID4096" sz="4800" b="1" dirty="0"/>
          </a:p>
        </p:txBody>
      </p:sp>
    </p:spTree>
    <p:extLst>
      <p:ext uri="{BB962C8B-B14F-4D97-AF65-F5344CB8AC3E}">
        <p14:creationId xmlns:p14="http://schemas.microsoft.com/office/powerpoint/2010/main" val="2619741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7614" y="2445137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23289" y="2469123"/>
            <a:ext cx="1051091" cy="1129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42667" y="2538532"/>
            <a:ext cx="621727" cy="578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β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01614" y="3010643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2002450" y="3740640"/>
            <a:ext cx="5584998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for a persistent, non-immunizing infection</a:t>
            </a:r>
          </a:p>
        </p:txBody>
      </p:sp>
    </p:spTree>
    <p:extLst>
      <p:ext uri="{BB962C8B-B14F-4D97-AF65-F5344CB8AC3E}">
        <p14:creationId xmlns:p14="http://schemas.microsoft.com/office/powerpoint/2010/main" val="146478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0E2D-83B4-E244-93CA-26674D5F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527688"/>
            <a:ext cx="8981440" cy="14128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There are many statistical methods used to ‘fit’ models to data and there are many possible scenarios from which mechanical model can be built.</a:t>
            </a:r>
          </a:p>
        </p:txBody>
      </p:sp>
    </p:spTree>
    <p:extLst>
      <p:ext uri="{BB962C8B-B14F-4D97-AF65-F5344CB8AC3E}">
        <p14:creationId xmlns:p14="http://schemas.microsoft.com/office/powerpoint/2010/main" val="3046902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7614" y="2445137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23289" y="2469123"/>
            <a:ext cx="1051091" cy="1129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01614" y="3010643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B4D4684-856D-CB41-8E4C-39FCA851541B}"/>
              </a:ext>
            </a:extLst>
          </p:cNvPr>
          <p:cNvSpPr txBox="1">
            <a:spLocks/>
          </p:cNvSpPr>
          <p:nvPr/>
        </p:nvSpPr>
        <p:spPr>
          <a:xfrm>
            <a:off x="1506369" y="4576196"/>
            <a:ext cx="6430453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where </a:t>
            </a:r>
            <a:r>
              <a:rPr lang="el-GR" sz="2000" dirty="0">
                <a:latin typeface="Cambria Math"/>
                <a:cs typeface="Cambria Math"/>
              </a:rPr>
              <a:t>λ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dirty="0"/>
              <a:t>the force of infection, is the per capita rate at which susceptible hosts become infected</a:t>
            </a:r>
            <a:endParaRPr lang="en-US" sz="2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04A5-1037-CC4E-AD62-945010F06666}"/>
              </a:ext>
            </a:extLst>
          </p:cNvPr>
          <p:cNvSpPr/>
          <p:nvPr/>
        </p:nvSpPr>
        <p:spPr>
          <a:xfrm>
            <a:off x="4305311" y="2517693"/>
            <a:ext cx="656873" cy="560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318188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07614" y="2445137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 Math"/>
                <a:cs typeface="Cambria Math"/>
              </a:rPr>
              <a:t>1-I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23289" y="2469123"/>
            <a:ext cx="1051091" cy="1129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01614" y="3010643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B4D4684-856D-CB41-8E4C-39FCA851541B}"/>
              </a:ext>
            </a:extLst>
          </p:cNvPr>
          <p:cNvSpPr txBox="1">
            <a:spLocks/>
          </p:cNvSpPr>
          <p:nvPr/>
        </p:nvSpPr>
        <p:spPr>
          <a:xfrm>
            <a:off x="1506369" y="4576196"/>
            <a:ext cx="6430453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where </a:t>
            </a:r>
            <a:r>
              <a:rPr lang="el-GR" sz="2000" dirty="0">
                <a:latin typeface="Cambria Math"/>
                <a:cs typeface="Cambria Math"/>
              </a:rPr>
              <a:t>λ</a:t>
            </a:r>
            <a:r>
              <a:rPr lang="en-US" sz="2000" dirty="0">
                <a:latin typeface="Cambria Math"/>
                <a:cs typeface="Cambria Math"/>
              </a:rPr>
              <a:t>, </a:t>
            </a:r>
            <a:r>
              <a:rPr lang="en-US" sz="2000" dirty="0"/>
              <a:t>the force of infection, is the per capita rate at which susceptible hosts become infected</a:t>
            </a:r>
            <a:endParaRPr lang="en-US" sz="2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E36050-BC1C-2944-84A9-E7768D465EC6}"/>
              </a:ext>
            </a:extLst>
          </p:cNvPr>
          <p:cNvSpPr txBox="1">
            <a:spLocks/>
          </p:cNvSpPr>
          <p:nvPr/>
        </p:nvSpPr>
        <p:spPr>
          <a:xfrm>
            <a:off x="42238" y="2411981"/>
            <a:ext cx="2500041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700" dirty="0">
                <a:solidFill>
                  <a:srgbClr val="FF0000"/>
                </a:solidFill>
              </a:rPr>
              <a:t>with a persistent infection, we can assume that, if not infected, you must be susceptible….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104A5-1037-CC4E-AD62-945010F06666}"/>
              </a:ext>
            </a:extLst>
          </p:cNvPr>
          <p:cNvSpPr/>
          <p:nvPr/>
        </p:nvSpPr>
        <p:spPr>
          <a:xfrm>
            <a:off x="3915127" y="2116122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345318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838970" y="2325309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1-I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54645" y="2349297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32970" y="2890815"/>
            <a:ext cx="95633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915127" y="2116122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06369" y="4576196"/>
            <a:ext cx="6430453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and </a:t>
            </a:r>
            <a:r>
              <a:rPr lang="el-GR" sz="2000" dirty="0">
                <a:latin typeface="Cambria Math"/>
                <a:cs typeface="Cambria Math"/>
              </a:rPr>
              <a:t>σ</a:t>
            </a:r>
            <a:r>
              <a:rPr lang="en-US" sz="1800" dirty="0">
                <a:latin typeface="Cambria Math"/>
                <a:cs typeface="Cambria Math"/>
              </a:rPr>
              <a:t> </a:t>
            </a:r>
            <a:r>
              <a:rPr lang="en-US" sz="2000" dirty="0">
                <a:latin typeface="Cambria Math"/>
                <a:cs typeface="Cambria Math"/>
              </a:rPr>
              <a:t> </a:t>
            </a:r>
            <a:r>
              <a:rPr lang="en-US" sz="2000" dirty="0"/>
              <a:t>is the rate of recovery from infection</a:t>
            </a:r>
            <a:endParaRPr lang="en-US" sz="2200" dirty="0"/>
          </a:p>
        </p:txBody>
      </p:sp>
      <p:sp>
        <p:nvSpPr>
          <p:cNvPr id="2" name="U-Turn Arrow 1"/>
          <p:cNvSpPr/>
          <p:nvPr/>
        </p:nvSpPr>
        <p:spPr>
          <a:xfrm rot="10800000">
            <a:off x="3355021" y="3472004"/>
            <a:ext cx="2555460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42103" y="3314014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D14AD-FB43-F446-9F74-3EEEF6143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1" y="343289"/>
            <a:ext cx="8528858" cy="1143000"/>
          </a:xfrm>
        </p:spPr>
        <p:txBody>
          <a:bodyPr>
            <a:noAutofit/>
          </a:bodyPr>
          <a:lstStyle/>
          <a:p>
            <a:r>
              <a:rPr lang="en-US" sz="3100" dirty="0"/>
              <a:t>Age-prevalence data allows for powerful inference into the dynamics of pathogen transmission.</a:t>
            </a:r>
          </a:p>
        </p:txBody>
      </p:sp>
    </p:spTree>
    <p:extLst>
      <p:ext uri="{BB962C8B-B14F-4D97-AF65-F5344CB8AC3E}">
        <p14:creationId xmlns:p14="http://schemas.microsoft.com/office/powerpoint/2010/main" val="3589878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-250842" y="160677"/>
            <a:ext cx="95045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Age-prevalence data allows for powerful inference into</a:t>
            </a:r>
            <a:br>
              <a:rPr lang="en-US" sz="3000" dirty="0"/>
            </a:br>
            <a:r>
              <a:rPr lang="en-US" sz="3000" dirty="0"/>
              <a:t> the dynamics of pathogen transmission.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680" y="2092136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mbria Math"/>
                <a:cs typeface="Cambria Math"/>
              </a:rPr>
              <a:t>1-I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68385" y="2117023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32347" y="2657642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20434" y="1882949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002" y="3903046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mbria Math"/>
                <a:cs typeface="Cambria Math"/>
              </a:rPr>
              <a:t>1-I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07913" y="3927034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sp>
        <p:nvSpPr>
          <p:cNvPr id="20" name="U-Turn Arrow 19"/>
          <p:cNvSpPr/>
          <p:nvPr/>
        </p:nvSpPr>
        <p:spPr>
          <a:xfrm rot="10800000">
            <a:off x="1004053" y="5049741"/>
            <a:ext cx="2126598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7575" y="4907431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31156" y="4519628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9243" y="3744935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7D62D-D924-0247-215D-8A0FCA21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11" y="2066009"/>
            <a:ext cx="2690028" cy="1150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1370B-9BBA-5D9B-1066-5C84CD08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837" y="4229456"/>
            <a:ext cx="985662" cy="58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D53F7-EBF0-010E-3AB3-2BBE352D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811" y="3949591"/>
            <a:ext cx="2690028" cy="11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8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287684" y="2136123"/>
          <a:ext cx="3816598" cy="109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393700" progId="Equation.3">
                  <p:embed/>
                </p:oleObj>
              </mc:Choice>
              <mc:Fallback>
                <p:oleObj name="Equation" r:id="rId2" imgW="1371600" imgH="393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87684" y="2136123"/>
                        <a:ext cx="3816598" cy="109550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989811" y="3958394"/>
          <a:ext cx="4716389" cy="100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54200" imgH="393700" progId="Equation.3">
                  <p:embed/>
                </p:oleObj>
              </mc:Choice>
              <mc:Fallback>
                <p:oleObj name="Equation" r:id="rId4" imgW="1854200" imgH="3937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9811" y="3958394"/>
                        <a:ext cx="4716389" cy="1001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-250842" y="160677"/>
            <a:ext cx="95045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Age-prevalence data allows for powerful inference into</a:t>
            </a:r>
            <a:br>
              <a:rPr lang="en-US" sz="3000" dirty="0"/>
            </a:br>
            <a:r>
              <a:rPr lang="en-US" sz="3000" dirty="0"/>
              <a:t> the dynamics of pathogen transmission.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680" y="2092136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mbria Math"/>
                <a:cs typeface="Cambria Math"/>
              </a:rPr>
              <a:t>1-I(a)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68385" y="2117023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I(a)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32347" y="2657642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20434" y="1882949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002" y="3903046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mbria Math"/>
                <a:cs typeface="Cambria Math"/>
              </a:rPr>
              <a:t>1-I(a)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07913" y="3927034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I(a)</a:t>
            </a:r>
          </a:p>
        </p:txBody>
      </p:sp>
      <p:sp>
        <p:nvSpPr>
          <p:cNvPr id="20" name="U-Turn Arrow 19"/>
          <p:cNvSpPr/>
          <p:nvPr/>
        </p:nvSpPr>
        <p:spPr>
          <a:xfrm rot="10800000">
            <a:off x="1004053" y="5049741"/>
            <a:ext cx="2126598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7575" y="4907431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31156" y="4519628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9243" y="3744935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517571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1542"/>
              </p:ext>
            </p:extLst>
          </p:nvPr>
        </p:nvGraphicFramePr>
        <p:xfrm>
          <a:off x="4287684" y="1699243"/>
          <a:ext cx="3816598" cy="109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393700" progId="Equation.3">
                  <p:embed/>
                </p:oleObj>
              </mc:Choice>
              <mc:Fallback>
                <p:oleObj name="Equation" r:id="rId2" imgW="1371600" imgH="393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87684" y="1699243"/>
                        <a:ext cx="3816598" cy="109550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98287"/>
              </p:ext>
            </p:extLst>
          </p:nvPr>
        </p:nvGraphicFramePr>
        <p:xfrm>
          <a:off x="3989811" y="3521514"/>
          <a:ext cx="4716389" cy="100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54200" imgH="393700" progId="Equation.3">
                  <p:embed/>
                </p:oleObj>
              </mc:Choice>
              <mc:Fallback>
                <p:oleObj name="Equation" r:id="rId4" imgW="1854200" imgH="3937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9811" y="3521514"/>
                        <a:ext cx="4716389" cy="10014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-250842" y="160677"/>
            <a:ext cx="950458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Age-prevalence data allows for powerful inference into</a:t>
            </a:r>
            <a:br>
              <a:rPr lang="en-US" sz="3000" dirty="0"/>
            </a:br>
            <a:r>
              <a:rPr lang="en-US" sz="3000" dirty="0"/>
              <a:t> the dynamics of pathogen transmission.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3680" y="1655256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1-</a:t>
            </a:r>
            <a:r>
              <a:rPr lang="en-US" sz="25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68385" y="1680143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32347" y="2220762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20434" y="1446069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8002" y="3466166"/>
            <a:ext cx="1076159" cy="1099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1-</a:t>
            </a:r>
            <a:r>
              <a:rPr lang="en-US" sz="25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500" b="1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07913" y="3490154"/>
            <a:ext cx="1051091" cy="10756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 Math"/>
                <a:cs typeface="Cambria Math"/>
              </a:rPr>
              <a:t>P</a:t>
            </a:r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(a) </a:t>
            </a:r>
          </a:p>
        </p:txBody>
      </p:sp>
      <p:sp>
        <p:nvSpPr>
          <p:cNvPr id="20" name="U-Turn Arrow 19"/>
          <p:cNvSpPr/>
          <p:nvPr/>
        </p:nvSpPr>
        <p:spPr>
          <a:xfrm rot="10800000">
            <a:off x="1004053" y="4612861"/>
            <a:ext cx="2126598" cy="714534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77575" y="4907431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31156" y="4082748"/>
            <a:ext cx="71930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9243" y="3308055"/>
            <a:ext cx="1539516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400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2400" dirty="0">
                <a:solidFill>
                  <a:schemeClr val="tx1"/>
                </a:solidFill>
                <a:latin typeface="Cambria Math"/>
                <a:cs typeface="Cambria Math"/>
              </a:rPr>
              <a:t>(a)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C2DD496-8F24-1A4B-A5DC-7BC2F241C10D}"/>
              </a:ext>
            </a:extLst>
          </p:cNvPr>
          <p:cNvSpPr txBox="1">
            <a:spLocks/>
          </p:cNvSpPr>
          <p:nvPr/>
        </p:nvSpPr>
        <p:spPr>
          <a:xfrm>
            <a:off x="4144639" y="6084756"/>
            <a:ext cx="4999361" cy="796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similar techniques can also be applied to age-</a:t>
            </a:r>
            <a:r>
              <a:rPr lang="en-US" sz="2000" dirty="0" err="1">
                <a:solidFill>
                  <a:srgbClr val="FF0000"/>
                </a:solidFill>
              </a:rPr>
              <a:t>seroprevalence</a:t>
            </a:r>
            <a:r>
              <a:rPr lang="en-US" sz="2000" dirty="0">
                <a:solidFill>
                  <a:srgbClr val="FF0000"/>
                </a:solidFill>
              </a:rPr>
              <a:t> data for immunizing infections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B434F-83A8-4044-8BD1-207E06B4A079}"/>
              </a:ext>
            </a:extLst>
          </p:cNvPr>
          <p:cNvSpPr/>
          <p:nvPr/>
        </p:nvSpPr>
        <p:spPr>
          <a:xfrm>
            <a:off x="4272749" y="3504889"/>
            <a:ext cx="897769" cy="47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FF0000"/>
                </a:solidFill>
                <a:latin typeface="Cambria Math"/>
                <a:cs typeface="Cambria Math"/>
              </a:rPr>
              <a:t>P(a)</a:t>
            </a:r>
            <a:endParaRPr lang="en-US" sz="2800" b="1" i="1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A57206-2BE2-4B44-993F-2BA44F189591}"/>
              </a:ext>
            </a:extLst>
          </p:cNvPr>
          <p:cNvSpPr/>
          <p:nvPr/>
        </p:nvSpPr>
        <p:spPr>
          <a:xfrm>
            <a:off x="4610614" y="1732566"/>
            <a:ext cx="897769" cy="478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rgbClr val="FF0000"/>
                </a:solidFill>
                <a:latin typeface="Cambria Math"/>
                <a:cs typeface="Cambria Math"/>
              </a:rPr>
              <a:t>P(a)</a:t>
            </a:r>
            <a:endParaRPr lang="en-US" sz="2800" b="1" i="1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CB7F3-B4DB-5F43-A305-4CF40EB0FCB4}"/>
                  </a:ext>
                </a:extLst>
              </p:cNvPr>
              <p:cNvSpPr/>
              <p:nvPr/>
            </p:nvSpPr>
            <p:spPr>
              <a:xfrm>
                <a:off x="6000638" y="3790289"/>
                <a:ext cx="3136369" cy="4781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(1 - </a:t>
                </a:r>
                <a:r>
                  <a:rPr lang="en-US" sz="2500" b="1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P(a)</a:t>
                </a:r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) -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/>
                      </a:rPr>
                      <m:t>𝜎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(a)</a:t>
                </a:r>
                <a:r>
                  <a:rPr lang="en-US" sz="2500" b="1" dirty="0">
                    <a:solidFill>
                      <a:srgbClr val="FF0000"/>
                    </a:solidFill>
                    <a:latin typeface="Cambria Math"/>
                    <a:cs typeface="Cambria Math"/>
                  </a:rPr>
                  <a:t>P(a)</a:t>
                </a:r>
                <a:r>
                  <a:rPr lang="en-US" sz="2500" dirty="0">
                    <a:solidFill>
                      <a:schemeClr val="tx1"/>
                    </a:solidFill>
                    <a:latin typeface="Cambria Math"/>
                    <a:cs typeface="Cambria Math"/>
                  </a:rPr>
                  <a:t>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2ACB7F3-B4DB-5F43-A305-4CF40EB0F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38" y="3790289"/>
                <a:ext cx="3136369" cy="478111"/>
              </a:xfrm>
              <a:prstGeom prst="rect">
                <a:avLst/>
              </a:prstGeom>
              <a:blipFill>
                <a:blip r:embed="rId6"/>
                <a:stretch>
                  <a:fillRect l="-1748" t="-8974" r="-1748" b="-3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FFDA888-C98A-FF49-97C3-5F04CF9A23DE}"/>
              </a:ext>
            </a:extLst>
          </p:cNvPr>
          <p:cNvSpPr/>
          <p:nvPr/>
        </p:nvSpPr>
        <p:spPr>
          <a:xfrm>
            <a:off x="6491613" y="1874060"/>
            <a:ext cx="1645921" cy="722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  <a:latin typeface="Cambria Math"/>
                <a:cs typeface="Cambria Math"/>
              </a:rPr>
              <a:t>(1 - </a:t>
            </a:r>
            <a:r>
              <a:rPr lang="en-US" sz="2700" b="1" dirty="0">
                <a:solidFill>
                  <a:srgbClr val="FF0000"/>
                </a:solidFill>
                <a:latin typeface="Cambria Math"/>
                <a:cs typeface="Cambria Math"/>
              </a:rPr>
              <a:t>P(a)</a:t>
            </a:r>
            <a:r>
              <a:rPr lang="en-US" sz="2700" dirty="0">
                <a:solidFill>
                  <a:schemeClr val="tx1"/>
                </a:solidFill>
                <a:latin typeface="Cambria Math"/>
                <a:cs typeface="Cambria Math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5BA9C-C2B2-5A97-D246-890D7A4BCE4D}"/>
              </a:ext>
            </a:extLst>
          </p:cNvPr>
          <p:cNvSpPr txBox="1"/>
          <p:nvPr/>
        </p:nvSpPr>
        <p:spPr>
          <a:xfrm>
            <a:off x="3559194" y="5377089"/>
            <a:ext cx="4247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Compare using  </a:t>
            </a:r>
            <a:r>
              <a:rPr lang="en-US" sz="2400" b="1" i="1" dirty="0"/>
              <a:t>AIC = 2K  - 2ln(L)</a:t>
            </a:r>
          </a:p>
        </p:txBody>
      </p:sp>
    </p:spTree>
    <p:extLst>
      <p:ext uri="{BB962C8B-B14F-4D97-AF65-F5344CB8AC3E}">
        <p14:creationId xmlns:p14="http://schemas.microsoft.com/office/powerpoint/2010/main" val="2834697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C637-BC24-CF46-97B4-99F1F364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44" y="2679761"/>
            <a:ext cx="6151418" cy="1325563"/>
          </a:xfrm>
        </p:spPr>
        <p:txBody>
          <a:bodyPr/>
          <a:lstStyle/>
          <a:p>
            <a:pPr algn="ctr"/>
            <a:r>
              <a:rPr lang="en-US" dirty="0"/>
              <a:t>Let’s see which model works best for your data!</a:t>
            </a:r>
          </a:p>
        </p:txBody>
      </p:sp>
    </p:spTree>
    <p:extLst>
      <p:ext uri="{BB962C8B-B14F-4D97-AF65-F5344CB8AC3E}">
        <p14:creationId xmlns:p14="http://schemas.microsoft.com/office/powerpoint/2010/main" val="1456949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82559-00BC-7845-EE4C-93D94A31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123136"/>
            <a:ext cx="8074555" cy="5734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A76AD-BC55-F637-DC97-549584F2C04A}"/>
              </a:ext>
            </a:extLst>
          </p:cNvPr>
          <p:cNvSpPr txBox="1"/>
          <p:nvPr/>
        </p:nvSpPr>
        <p:spPr>
          <a:xfrm flipH="1">
            <a:off x="167639" y="262374"/>
            <a:ext cx="43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Look at the data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0BE3F-206A-5EEA-40A8-9B1B148E0CE7}"/>
              </a:ext>
            </a:extLst>
          </p:cNvPr>
          <p:cNvSpPr txBox="1"/>
          <p:nvPr/>
        </p:nvSpPr>
        <p:spPr>
          <a:xfrm flipH="1">
            <a:off x="4480560" y="581501"/>
            <a:ext cx="431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Jereo</a:t>
            </a:r>
            <a:r>
              <a:rPr lang="en-US" sz="2400" dirty="0"/>
              <a:t> aloha hoe </a:t>
            </a:r>
            <a:r>
              <a:rPr lang="en-US" sz="2400" dirty="0" err="1"/>
              <a:t>manao</a:t>
            </a:r>
            <a:r>
              <a:rPr lang="en-US" sz="2400" dirty="0"/>
              <a:t> </a:t>
            </a:r>
            <a:r>
              <a:rPr lang="en-US" sz="2400" dirty="0" err="1"/>
              <a:t>ahoana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651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36C3F-1C7C-69B0-2C31-F16AD904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44" y="1076960"/>
            <a:ext cx="7892836" cy="579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80C84-9608-9B15-61E5-010BD0A49484}"/>
              </a:ext>
            </a:extLst>
          </p:cNvPr>
          <p:cNvSpPr txBox="1"/>
          <p:nvPr/>
        </p:nvSpPr>
        <p:spPr>
          <a:xfrm flipH="1">
            <a:off x="167639" y="262374"/>
            <a:ext cx="43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Try the model!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2EF55-AC1D-FF95-C91E-841E45011631}"/>
              </a:ext>
            </a:extLst>
          </p:cNvPr>
          <p:cNvSpPr txBox="1"/>
          <p:nvPr/>
        </p:nvSpPr>
        <p:spPr>
          <a:xfrm>
            <a:off x="4744720" y="457200"/>
            <a:ext cx="2191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Andramo</a:t>
            </a:r>
            <a:r>
              <a:rPr lang="en-US" sz="2800" dirty="0"/>
              <a:t> </a:t>
            </a:r>
            <a:r>
              <a:rPr lang="en-US" sz="2800" dirty="0" err="1"/>
              <a:t>kely</a:t>
            </a:r>
            <a:endParaRPr lang="en-US" sz="28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1A416DF-D0D8-8A23-7ECB-4149FA8FF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202844"/>
              </p:ext>
            </p:extLst>
          </p:nvPr>
        </p:nvGraphicFramePr>
        <p:xfrm>
          <a:off x="6837844" y="1241306"/>
          <a:ext cx="2082636" cy="638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393700" progId="Equation.3">
                  <p:embed/>
                </p:oleObj>
              </mc:Choice>
              <mc:Fallback>
                <p:oleObj name="Equation" r:id="rId3" imgW="1371600" imgH="393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7844" y="1241306"/>
                        <a:ext cx="2082636" cy="6382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704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EADF5-EF2E-EC79-2480-FF8C536EC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82" y="1259841"/>
            <a:ext cx="7364678" cy="5547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588A4-4A69-28D2-A15E-70712521EE3D}"/>
              </a:ext>
            </a:extLst>
          </p:cNvPr>
          <p:cNvSpPr txBox="1"/>
          <p:nvPr/>
        </p:nvSpPr>
        <p:spPr>
          <a:xfrm flipH="1">
            <a:off x="167639" y="262374"/>
            <a:ext cx="43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Keep trying!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286A-DC16-B22F-9087-AED2965D4EA0}"/>
              </a:ext>
            </a:extLst>
          </p:cNvPr>
          <p:cNvSpPr txBox="1"/>
          <p:nvPr/>
        </p:nvSpPr>
        <p:spPr>
          <a:xfrm>
            <a:off x="5262880" y="388630"/>
            <a:ext cx="288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Alô</a:t>
            </a:r>
            <a:r>
              <a:rPr lang="en-US" sz="2800" b="1" dirty="0"/>
              <a:t> </a:t>
            </a:r>
            <a:r>
              <a:rPr lang="en-US" sz="2800" b="1" dirty="0" err="1"/>
              <a:t>fô</a:t>
            </a:r>
            <a:r>
              <a:rPr lang="en-US" sz="2800" b="1" dirty="0"/>
              <a:t> !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E3B5A47-4DD6-D3E9-1485-E322D88FF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659829"/>
              </p:ext>
            </p:extLst>
          </p:nvPr>
        </p:nvGraphicFramePr>
        <p:xfrm>
          <a:off x="6705600" y="1560453"/>
          <a:ext cx="2082636" cy="638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393700" progId="Equation.3">
                  <p:embed/>
                </p:oleObj>
              </mc:Choice>
              <mc:Fallback>
                <p:oleObj name="Equation" r:id="rId3" imgW="1371600" imgH="393700" progId="Equation.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1A416DF-D0D8-8A23-7ECB-4149FA8FF6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1560453"/>
                        <a:ext cx="2082636" cy="6382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1351BE9-6140-1139-1E71-73F4660D09B2}"/>
              </a:ext>
            </a:extLst>
          </p:cNvPr>
          <p:cNvSpPr txBox="1"/>
          <p:nvPr/>
        </p:nvSpPr>
        <p:spPr>
          <a:xfrm flipH="1">
            <a:off x="4978398" y="2607698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AIC =152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59082-25D5-FD27-D48D-A6375172B400}"/>
              </a:ext>
            </a:extLst>
          </p:cNvPr>
          <p:cNvSpPr txBox="1"/>
          <p:nvPr/>
        </p:nvSpPr>
        <p:spPr>
          <a:xfrm flipH="1">
            <a:off x="5425438" y="3244334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AIC =155</a:t>
            </a:r>
          </a:p>
        </p:txBody>
      </p:sp>
    </p:spTree>
    <p:extLst>
      <p:ext uri="{BB962C8B-B14F-4D97-AF65-F5344CB8AC3E}">
        <p14:creationId xmlns:p14="http://schemas.microsoft.com/office/powerpoint/2010/main" val="101077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C5CEEF-0B5C-BB40-A3BD-A54E11309EB8}"/>
              </a:ext>
            </a:extLst>
          </p:cNvPr>
          <p:cNvSpPr txBox="1">
            <a:spLocks/>
          </p:cNvSpPr>
          <p:nvPr/>
        </p:nvSpPr>
        <p:spPr>
          <a:xfrm>
            <a:off x="927793" y="2644298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method best suited for your work will depend on your data and your question.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283C75-4B0F-49DA-34E2-545E1EF4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527688"/>
            <a:ext cx="8981440" cy="14128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There are many statistical methods used to ‘fit’ models to data and there are many possible scenarios from which mechanical model can be built.</a:t>
            </a:r>
          </a:p>
        </p:txBody>
      </p:sp>
    </p:spTree>
    <p:extLst>
      <p:ext uri="{BB962C8B-B14F-4D97-AF65-F5344CB8AC3E}">
        <p14:creationId xmlns:p14="http://schemas.microsoft.com/office/powerpoint/2010/main" val="2185653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AC2AF9-8EB2-BB11-53BA-6696E2D3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59834"/>
            <a:ext cx="7487920" cy="5457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FB229-C31D-BB12-3AC5-6E2F25C19AA3}"/>
              </a:ext>
            </a:extLst>
          </p:cNvPr>
          <p:cNvSpPr txBox="1"/>
          <p:nvPr/>
        </p:nvSpPr>
        <p:spPr>
          <a:xfrm flipH="1">
            <a:off x="167639" y="262374"/>
            <a:ext cx="43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Keep trying!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95AD2-1E37-B687-FC13-1E8539AC3D74}"/>
              </a:ext>
            </a:extLst>
          </p:cNvPr>
          <p:cNvSpPr txBox="1"/>
          <p:nvPr/>
        </p:nvSpPr>
        <p:spPr>
          <a:xfrm flipH="1">
            <a:off x="4658360" y="4930894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AIC =114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74EE7-512B-E474-86D6-951A108A8F74}"/>
              </a:ext>
            </a:extLst>
          </p:cNvPr>
          <p:cNvSpPr txBox="1"/>
          <p:nvPr/>
        </p:nvSpPr>
        <p:spPr>
          <a:xfrm flipH="1">
            <a:off x="4572000" y="2776032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AIC =126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0125C13-5186-2031-2538-48570011C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76070"/>
              </p:ext>
            </p:extLst>
          </p:nvPr>
        </p:nvGraphicFramePr>
        <p:xfrm>
          <a:off x="6705600" y="1560453"/>
          <a:ext cx="2082636" cy="638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393700" progId="Equation.3">
                  <p:embed/>
                </p:oleObj>
              </mc:Choice>
              <mc:Fallback>
                <p:oleObj name="Equation" r:id="rId3" imgW="1371600" imgH="3937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E3B5A47-4DD6-D3E9-1485-E322D88FF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5600" y="1560453"/>
                        <a:ext cx="2082636" cy="63829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7648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30B393-EC36-35A7-5945-53585F4954DE}"/>
              </a:ext>
            </a:extLst>
          </p:cNvPr>
          <p:cNvSpPr txBox="1"/>
          <p:nvPr/>
        </p:nvSpPr>
        <p:spPr>
          <a:xfrm flipH="1">
            <a:off x="167639" y="262374"/>
            <a:ext cx="43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Keep trying!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2B0EF-58F2-B700-D088-BD28538F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37921"/>
            <a:ext cx="8515965" cy="572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B6770-7F51-CECE-0CC7-2108F66B9C05}"/>
              </a:ext>
            </a:extLst>
          </p:cNvPr>
          <p:cNvSpPr txBox="1"/>
          <p:nvPr/>
        </p:nvSpPr>
        <p:spPr>
          <a:xfrm flipH="1">
            <a:off x="3708399" y="4909349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AIC =114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ED50B-7AE5-1040-8D19-422093D7C85D}"/>
              </a:ext>
            </a:extLst>
          </p:cNvPr>
          <p:cNvSpPr txBox="1"/>
          <p:nvPr/>
        </p:nvSpPr>
        <p:spPr>
          <a:xfrm flipH="1">
            <a:off x="3901440" y="2960698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AIC =126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16FED-38D9-50D3-8044-C1953698135C}"/>
              </a:ext>
            </a:extLst>
          </p:cNvPr>
          <p:cNvSpPr txBox="1"/>
          <p:nvPr/>
        </p:nvSpPr>
        <p:spPr>
          <a:xfrm flipH="1">
            <a:off x="5140959" y="5280750"/>
            <a:ext cx="172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AIC =113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63911-7410-B6BF-3187-97F000C3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137921"/>
            <a:ext cx="2976880" cy="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40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462" y="129720"/>
            <a:ext cx="9006512" cy="934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We found that an </a:t>
            </a:r>
            <a:r>
              <a:rPr lang="en-US" sz="3200" b="1" dirty="0">
                <a:solidFill>
                  <a:srgbClr val="FF0000"/>
                </a:solidFill>
              </a:rPr>
              <a:t>SI model </a:t>
            </a:r>
            <a:r>
              <a:rPr lang="en-US" sz="3200" dirty="0"/>
              <a:t>offered the best fit to </a:t>
            </a:r>
            <a:r>
              <a:rPr lang="en-US" sz="3200" b="1" i="1" dirty="0">
                <a:solidFill>
                  <a:srgbClr val="FF0000"/>
                </a:solidFill>
              </a:rPr>
              <a:t>B. </a:t>
            </a:r>
            <a:r>
              <a:rPr lang="en-US" sz="3200" b="1" i="1" dirty="0" err="1">
                <a:solidFill>
                  <a:srgbClr val="FF0000"/>
                </a:solidFill>
              </a:rPr>
              <a:t>phoceensis</a:t>
            </a:r>
            <a:r>
              <a:rPr lang="en-US" sz="3200" i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 while the </a:t>
            </a:r>
            <a:r>
              <a:rPr lang="en-US" sz="3200" b="1" dirty="0">
                <a:solidFill>
                  <a:srgbClr val="FF0000"/>
                </a:solidFill>
              </a:rPr>
              <a:t>SIS model </a:t>
            </a:r>
            <a:r>
              <a:rPr lang="en-US" sz="3200" dirty="0"/>
              <a:t>offered the best fit to the </a:t>
            </a:r>
            <a:r>
              <a:rPr lang="en-US" sz="3200" b="1" i="1" dirty="0">
                <a:solidFill>
                  <a:srgbClr val="FF0000"/>
                </a:solidFill>
              </a:rPr>
              <a:t>B. </a:t>
            </a:r>
            <a:r>
              <a:rPr lang="en-US" sz="3200" b="1" i="1" dirty="0" err="1">
                <a:solidFill>
                  <a:srgbClr val="FF0000"/>
                </a:solidFill>
              </a:rPr>
              <a:t>elizabethae</a:t>
            </a:r>
            <a:r>
              <a:rPr lang="en-US" sz="3200" b="1" i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data.</a:t>
            </a:r>
          </a:p>
        </p:txBody>
      </p:sp>
      <p:pic>
        <p:nvPicPr>
          <p:cNvPr id="11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1622587" y="3758128"/>
            <a:ext cx="4248125" cy="2336305"/>
          </a:xfrm>
        </p:spPr>
      </p:pic>
      <p:pic>
        <p:nvPicPr>
          <p:cNvPr id="12" name="Picture 11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51" y="3762659"/>
            <a:ext cx="3229125" cy="2313369"/>
          </a:xfrm>
          <a:prstGeom prst="rect">
            <a:avLst/>
          </a:prstGeom>
        </p:spPr>
      </p:pic>
      <p:pic>
        <p:nvPicPr>
          <p:cNvPr id="14" name="Picture 13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3" y="1266867"/>
            <a:ext cx="3467610" cy="2311740"/>
          </a:xfrm>
          <a:prstGeom prst="rect">
            <a:avLst/>
          </a:prstGeom>
        </p:spPr>
      </p:pic>
      <p:pic>
        <p:nvPicPr>
          <p:cNvPr id="15" name="Picture 14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51" y="1303677"/>
            <a:ext cx="3266321" cy="23117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237" y="2207713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59488" y="2223917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79" y="2485163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3401" y="1962295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464" y="4445542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14715" y="4461746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5406" y="4722992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8628" y="4200124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sp>
        <p:nvSpPr>
          <p:cNvPr id="26" name="U-Turn Arrow 25"/>
          <p:cNvSpPr/>
          <p:nvPr/>
        </p:nvSpPr>
        <p:spPr>
          <a:xfrm rot="10800000">
            <a:off x="161304" y="5078321"/>
            <a:ext cx="1175143" cy="244947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539" y="4956746"/>
            <a:ext cx="660186" cy="394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95010" y="5851920"/>
            <a:ext cx="7500272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873893" y="5895144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 rot="16200000">
            <a:off x="154213" y="2030593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 rot="16200000">
            <a:off x="4488288" y="2202612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6200000">
            <a:off x="4488289" y="4584106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933853" y="5899580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 rot="16200000">
            <a:off x="178735" y="4373900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825349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78584"/>
            <a:ext cx="90749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The age-structured FOI identifies age cohorts most influential in an epidemic. Juveniles showed the highest FOI.</a:t>
            </a:r>
          </a:p>
        </p:txBody>
      </p:sp>
      <p:pic>
        <p:nvPicPr>
          <p:cNvPr id="11" name="Content Placeholder 10" descr="Fig2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1622587" y="3758128"/>
            <a:ext cx="4248125" cy="2336305"/>
          </a:xfrm>
        </p:spPr>
      </p:pic>
      <p:pic>
        <p:nvPicPr>
          <p:cNvPr id="12" name="Picture 11" descr="Fig2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51" y="3762659"/>
            <a:ext cx="3229125" cy="2313369"/>
          </a:xfrm>
          <a:prstGeom prst="rect">
            <a:avLst/>
          </a:prstGeom>
        </p:spPr>
      </p:pic>
      <p:pic>
        <p:nvPicPr>
          <p:cNvPr id="14" name="Picture 13" descr="Fig2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83" y="1266867"/>
            <a:ext cx="3467610" cy="2311740"/>
          </a:xfrm>
          <a:prstGeom prst="rect">
            <a:avLst/>
          </a:prstGeom>
        </p:spPr>
      </p:pic>
      <p:pic>
        <p:nvPicPr>
          <p:cNvPr id="15" name="Picture 14" descr="Fig2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51" y="1303677"/>
            <a:ext cx="3266321" cy="231174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237" y="2207713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59488" y="2223917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79" y="2485163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93401" y="1962295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sz="10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endParaRPr lang="en-US" sz="20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464" y="4445542"/>
            <a:ext cx="490443" cy="5341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14715" y="4461746"/>
            <a:ext cx="479019" cy="5224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5406" y="4722992"/>
            <a:ext cx="32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8628" y="4200124"/>
            <a:ext cx="701611" cy="55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λ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sp>
        <p:nvSpPr>
          <p:cNvPr id="26" name="U-Turn Arrow 25"/>
          <p:cNvSpPr/>
          <p:nvPr/>
        </p:nvSpPr>
        <p:spPr>
          <a:xfrm rot="10800000">
            <a:off x="161304" y="5078321"/>
            <a:ext cx="1175143" cy="244947"/>
          </a:xfrm>
          <a:prstGeom prst="uturnArrow">
            <a:avLst>
              <a:gd name="adj1" fmla="val 4388"/>
              <a:gd name="adj2" fmla="val 25000"/>
              <a:gd name="adj3" fmla="val 22806"/>
              <a:gd name="adj4" fmla="val 50000"/>
              <a:gd name="adj5" fmla="val 7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539" y="4956746"/>
            <a:ext cx="660186" cy="394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Cambria Math"/>
                <a:cs typeface="Cambria Math"/>
              </a:rPr>
              <a:t>σ</a:t>
            </a:r>
            <a:endParaRPr lang="en-US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95010" y="5851920"/>
            <a:ext cx="7500272" cy="1197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873893" y="5895144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 rot="16200000">
            <a:off x="154213" y="2030593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phoceensis</a:t>
            </a:r>
            <a:r>
              <a:rPr lang="en-US" sz="1600" i="1" dirty="0"/>
              <a:t> </a:t>
            </a:r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 rot="16200000">
            <a:off x="4488288" y="2202612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 rot="16200000">
            <a:off x="4488289" y="4584106"/>
            <a:ext cx="244780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Force of Infection (days-1)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933853" y="5899580"/>
            <a:ext cx="1304651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Age (days)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 rot="16200000">
            <a:off x="178735" y="4373900"/>
            <a:ext cx="3107267" cy="598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 err="1"/>
              <a:t>Bartonella</a:t>
            </a:r>
            <a:r>
              <a:rPr lang="en-US" sz="1600" i="1" dirty="0"/>
              <a:t> </a:t>
            </a:r>
            <a:r>
              <a:rPr lang="en-US" sz="1600" i="1" dirty="0" err="1"/>
              <a:t>elizabethae</a:t>
            </a:r>
            <a:endParaRPr lang="en-US" sz="1600" i="1" dirty="0"/>
          </a:p>
          <a:p>
            <a:r>
              <a:rPr lang="en-US" sz="1600" dirty="0"/>
              <a:t>prevalence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594946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D05FEA-975D-5E4E-995A-0A1102AE3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84" y="0"/>
            <a:ext cx="5269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5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3ED753-C7B6-F347-9109-D35B85AB0279}"/>
              </a:ext>
            </a:extLst>
          </p:cNvPr>
          <p:cNvSpPr txBox="1">
            <a:spLocks/>
          </p:cNvSpPr>
          <p:nvPr/>
        </p:nvSpPr>
        <p:spPr>
          <a:xfrm>
            <a:off x="846513" y="4555332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are some measures of model fit that you could use?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145D72-D252-E1F0-74D0-A857138C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527688"/>
            <a:ext cx="8981440" cy="14128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There are many statistical methods used to ‘fit’ models to data and there are many possible scenarios from which mechanical model can be built.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B3961-4E9C-805B-5F94-E765CCEC32FF}"/>
              </a:ext>
            </a:extLst>
          </p:cNvPr>
          <p:cNvSpPr txBox="1">
            <a:spLocks/>
          </p:cNvSpPr>
          <p:nvPr/>
        </p:nvSpPr>
        <p:spPr>
          <a:xfrm>
            <a:off x="927793" y="2644298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method best suited for your work will depend on your data and your question.</a:t>
            </a:r>
          </a:p>
        </p:txBody>
      </p:sp>
    </p:spTree>
    <p:extLst>
      <p:ext uri="{BB962C8B-B14F-4D97-AF65-F5344CB8AC3E}">
        <p14:creationId xmlns:p14="http://schemas.microsoft.com/office/powerpoint/2010/main" val="67751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B873EB-46A5-6920-C24F-7C483FD2F174}"/>
              </a:ext>
            </a:extLst>
          </p:cNvPr>
          <p:cNvSpPr txBox="1">
            <a:spLocks/>
          </p:cNvSpPr>
          <p:nvPr/>
        </p:nvSpPr>
        <p:spPr>
          <a:xfrm>
            <a:off x="670946" y="2890350"/>
            <a:ext cx="1916639" cy="84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R-squared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839A6-AEC1-BE29-A811-B608C822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819" y="4053839"/>
            <a:ext cx="2043552" cy="2767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7BF75-B50C-3DFB-9357-1DA482B8DD7F}"/>
              </a:ext>
            </a:extLst>
          </p:cNvPr>
          <p:cNvSpPr txBox="1"/>
          <p:nvPr/>
        </p:nvSpPr>
        <p:spPr>
          <a:xfrm>
            <a:off x="3189057" y="4053839"/>
            <a:ext cx="2765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</a:t>
            </a:r>
            <a:r>
              <a:rPr lang="en-US" sz="2800" dirty="0" err="1"/>
              <a:t>Moindres</a:t>
            </a:r>
            <a:r>
              <a:rPr lang="en-US" sz="2800" dirty="0"/>
              <a:t> </a:t>
            </a:r>
            <a:r>
              <a:rPr lang="en-US" sz="2800" dirty="0" err="1"/>
              <a:t>carrés</a:t>
            </a:r>
            <a:r>
              <a:rPr lang="en-US" sz="28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710D2-F1A5-2792-2D1A-E7BECE489589}"/>
              </a:ext>
            </a:extLst>
          </p:cNvPr>
          <p:cNvSpPr txBox="1"/>
          <p:nvPr/>
        </p:nvSpPr>
        <p:spPr>
          <a:xfrm>
            <a:off x="2982092" y="3108809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(R-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carré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B17C2-1CC5-B556-5722-9BCE150EB69B}"/>
              </a:ext>
            </a:extLst>
          </p:cNvPr>
          <p:cNvSpPr txBox="1">
            <a:spLocks/>
          </p:cNvSpPr>
          <p:nvPr/>
        </p:nvSpPr>
        <p:spPr>
          <a:xfrm>
            <a:off x="956241" y="158412"/>
            <a:ext cx="7617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are some measures of model fit that you could use?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C4EC2-15CF-9444-63BB-87D13982977E}"/>
              </a:ext>
            </a:extLst>
          </p:cNvPr>
          <p:cNvSpPr txBox="1"/>
          <p:nvPr/>
        </p:nvSpPr>
        <p:spPr>
          <a:xfrm>
            <a:off x="6988205" y="3978712"/>
            <a:ext cx="174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Hirotugu</a:t>
            </a:r>
            <a:r>
              <a:rPr lang="en-US" dirty="0">
                <a:solidFill>
                  <a:schemeClr val="bg1"/>
                </a:solidFill>
              </a:rPr>
              <a:t> Akaike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4BA0D-2CF6-4716-8DEE-E78DD4273A04}"/>
              </a:ext>
            </a:extLst>
          </p:cNvPr>
          <p:cNvSpPr txBox="1"/>
          <p:nvPr/>
        </p:nvSpPr>
        <p:spPr>
          <a:xfrm>
            <a:off x="750834" y="5090444"/>
            <a:ext cx="587989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AIC </a:t>
            </a:r>
          </a:p>
          <a:p>
            <a:pPr algn="ctr">
              <a:lnSpc>
                <a:spcPct val="100000"/>
              </a:lnSpc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(uses least squares or log-likelihood but penalizes by number of fitted parameters)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A7A22-5485-184C-B76D-79D3BF45EA87}"/>
              </a:ext>
            </a:extLst>
          </p:cNvPr>
          <p:cNvSpPr txBox="1"/>
          <p:nvPr/>
        </p:nvSpPr>
        <p:spPr>
          <a:xfrm>
            <a:off x="670946" y="4043980"/>
            <a:ext cx="2518111" cy="523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Least squares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2C0B7-B0AE-C9DC-2133-A265669F995E}"/>
              </a:ext>
            </a:extLst>
          </p:cNvPr>
          <p:cNvSpPr txBox="1"/>
          <p:nvPr/>
        </p:nvSpPr>
        <p:spPr>
          <a:xfrm>
            <a:off x="4058875" y="1888079"/>
            <a:ext cx="422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(Maximum de vraisemblance)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8EA81-8F3D-4AC3-89BD-C6CA714B5125}"/>
              </a:ext>
            </a:extLst>
          </p:cNvPr>
          <p:cNvSpPr txBox="1"/>
          <p:nvPr/>
        </p:nvSpPr>
        <p:spPr>
          <a:xfrm>
            <a:off x="651809" y="1830529"/>
            <a:ext cx="46222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Maximum likelihood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3FC03-864E-CB80-224F-5A1ADDFBED16}"/>
              </a:ext>
            </a:extLst>
          </p:cNvPr>
          <p:cNvSpPr txBox="1"/>
          <p:nvPr/>
        </p:nvSpPr>
        <p:spPr>
          <a:xfrm>
            <a:off x="241016" y="2299522"/>
            <a:ext cx="465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izay</a:t>
            </a:r>
            <a:r>
              <a:rPr lang="en-US" dirty="0"/>
              <a:t> </a:t>
            </a:r>
            <a:r>
              <a:rPr lang="en-US" dirty="0" err="1"/>
              <a:t>manakaiky</a:t>
            </a:r>
            <a:r>
              <a:rPr lang="en-US" dirty="0"/>
              <a:t> </a:t>
            </a:r>
            <a:r>
              <a:rPr lang="en-US" dirty="0" err="1"/>
              <a:t>indrindra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en-US" dirty="0"/>
              <a:t> </a:t>
            </a:r>
            <a:r>
              <a:rPr lang="en-US" dirty="0" err="1"/>
              <a:t>tena</a:t>
            </a:r>
            <a:r>
              <a:rPr lang="en-US" dirty="0"/>
              <a:t> </a:t>
            </a:r>
            <a:r>
              <a:rPr lang="en-US" dirty="0" err="1"/>
              <a:t>izy</a:t>
            </a:r>
            <a:r>
              <a:rPr lang="en-US" dirty="0"/>
              <a:t> </a:t>
            </a:r>
            <a:r>
              <a:rPr lang="en-US" dirty="0" err="1"/>
              <a:t>ry</a:t>
            </a:r>
            <a:r>
              <a:rPr lang="en-US" dirty="0"/>
              <a:t> </a:t>
            </a:r>
            <a:r>
              <a:rPr lang="en-US" dirty="0" err="1"/>
              <a:t>reto</a:t>
            </a:r>
            <a:r>
              <a:rPr lang="en-US" dirty="0"/>
              <a:t> an)</a:t>
            </a:r>
          </a:p>
        </p:txBody>
      </p:sp>
    </p:spTree>
    <p:extLst>
      <p:ext uri="{BB962C8B-B14F-4D97-AF65-F5344CB8AC3E}">
        <p14:creationId xmlns:p14="http://schemas.microsoft.com/office/powerpoint/2010/main" val="196798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98B3F-E8E9-9520-97E7-A1FAA24C8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3" y="862286"/>
            <a:ext cx="3220948" cy="2010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D1CC3-618B-7534-6DB4-52FFCDB36174}"/>
              </a:ext>
            </a:extLst>
          </p:cNvPr>
          <p:cNvSpPr txBox="1"/>
          <p:nvPr/>
        </p:nvSpPr>
        <p:spPr>
          <a:xfrm>
            <a:off x="109272" y="142240"/>
            <a:ext cx="378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likelihood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04CF3-0350-ACDD-D4F9-7997E859ED38}"/>
              </a:ext>
            </a:extLst>
          </p:cNvPr>
          <p:cNvSpPr txBox="1"/>
          <p:nvPr/>
        </p:nvSpPr>
        <p:spPr>
          <a:xfrm>
            <a:off x="2622680" y="1014991"/>
            <a:ext cx="20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f(x|</a:t>
            </a:r>
            <a:r>
              <a:rPr lang="el-GR" sz="2800" i="1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800" i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8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18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292429-274F-AE30-F78A-00A6B56F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3" y="862286"/>
            <a:ext cx="3220948" cy="2010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4BF94-CA73-88C3-075E-B0BD7FCEE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" y="2872627"/>
            <a:ext cx="6569221" cy="2382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E6639-757E-7AAC-38ED-C65F16F7C24D}"/>
              </a:ext>
            </a:extLst>
          </p:cNvPr>
          <p:cNvSpPr txBox="1"/>
          <p:nvPr/>
        </p:nvSpPr>
        <p:spPr>
          <a:xfrm>
            <a:off x="109272" y="142240"/>
            <a:ext cx="3783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Maximum likelihood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5509C-D887-C20A-441B-D1C6152B84E2}"/>
              </a:ext>
            </a:extLst>
          </p:cNvPr>
          <p:cNvSpPr txBox="1"/>
          <p:nvPr/>
        </p:nvSpPr>
        <p:spPr>
          <a:xfrm>
            <a:off x="2622680" y="1014991"/>
            <a:ext cx="20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f(x|</a:t>
            </a:r>
            <a:r>
              <a:rPr lang="el-GR" sz="2800" i="1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800" i="1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sz="28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0023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6524</TotalTime>
  <Words>1042</Words>
  <Application>Microsoft Office PowerPoint</Application>
  <PresentationFormat>On-screen Show (4:3)</PresentationFormat>
  <Paragraphs>189</Paragraphs>
  <Slides>54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Cambria</vt:lpstr>
      <vt:lpstr>Cambria Math</vt:lpstr>
      <vt:lpstr>Gill Sans</vt:lpstr>
      <vt:lpstr>Helvetica</vt:lpstr>
      <vt:lpstr>Office Theme</vt:lpstr>
      <vt:lpstr>Equation</vt:lpstr>
      <vt:lpstr>Model Selection and Comparison</vt:lpstr>
      <vt:lpstr>PowerPoint Presentation</vt:lpstr>
      <vt:lpstr>PowerPoint Presentation</vt:lpstr>
      <vt:lpstr>There are many statistical methods used to ‘fit’ models to data and there are many possible scenarios from which mechanical model can be built.</vt:lpstr>
      <vt:lpstr>There are many statistical methods used to ‘fit’ models to data and there are many possible scenarios from which mechanical model can be built.</vt:lpstr>
      <vt:lpstr>There are many statistical methods used to ‘fit’ models to data and there are many possible scenarios from which mechanical model can be built.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of model selection:  Bartonella spp. in Madagascar rats</vt:lpstr>
      <vt:lpstr>Bartonella spp. </vt:lpstr>
      <vt:lpstr>PowerPoint Presentation</vt:lpstr>
      <vt:lpstr>Statistically, we demonstrated an association between genotypes of Bartonella spp. found in rats and their ectoparasites.</vt:lpstr>
      <vt:lpstr>Then, we asked:  How does the rate of becoming infected vary with age?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Age-prevalence data allows for powerful inference into the dynamics of pathogen transmission.</vt:lpstr>
      <vt:lpstr>Age-prevalence data allows for powerful inference into the dynamics of pathogen transmission.</vt:lpstr>
      <vt:lpstr>Age-prevalence data allows for powerful inference into the dynamics of pathogen transmission.</vt:lpstr>
      <vt:lpstr>Age-prevalence data allows for powerful inference into the dynamics of pathogen transmission.</vt:lpstr>
      <vt:lpstr>PowerPoint Presentation</vt:lpstr>
      <vt:lpstr>PowerPoint Presentation</vt:lpstr>
      <vt:lpstr>PowerPoint Presentation</vt:lpstr>
      <vt:lpstr>Let’s see which model works best for your data!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Age-based insights into population trends and infection dynamics for Malagasy fruit bats</dc:title>
  <dc:creator>Cara Brook</dc:creator>
  <cp:lastModifiedBy>Sophie Lockwood</cp:lastModifiedBy>
  <cp:revision>311</cp:revision>
  <dcterms:created xsi:type="dcterms:W3CDTF">2019-07-24T17:47:24Z</dcterms:created>
  <dcterms:modified xsi:type="dcterms:W3CDTF">2025-05-21T07:33:59Z</dcterms:modified>
</cp:coreProperties>
</file>